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26"/>
  </p:notesMasterIdLst>
  <p:sldIdLst>
    <p:sldId id="260" r:id="rId2"/>
    <p:sldId id="269" r:id="rId3"/>
    <p:sldId id="261" r:id="rId4"/>
    <p:sldId id="266" r:id="rId5"/>
    <p:sldId id="256" r:id="rId6"/>
    <p:sldId id="267" r:id="rId7"/>
    <p:sldId id="280" r:id="rId8"/>
    <p:sldId id="271" r:id="rId9"/>
    <p:sldId id="270" r:id="rId10"/>
    <p:sldId id="273" r:id="rId11"/>
    <p:sldId id="274" r:id="rId12"/>
    <p:sldId id="275" r:id="rId13"/>
    <p:sldId id="276" r:id="rId14"/>
    <p:sldId id="277" r:id="rId15"/>
    <p:sldId id="278" r:id="rId16"/>
    <p:sldId id="286" r:id="rId17"/>
    <p:sldId id="287" r:id="rId18"/>
    <p:sldId id="281" r:id="rId19"/>
    <p:sldId id="284" r:id="rId20"/>
    <p:sldId id="282" r:id="rId21"/>
    <p:sldId id="283" r:id="rId22"/>
    <p:sldId id="285" r:id="rId23"/>
    <p:sldId id="279" r:id="rId24"/>
    <p:sldId id="288" r:id="rId2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81BD"/>
    <a:srgbClr val="C71D1D"/>
    <a:srgbClr val="028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C96886-D6CC-8045-84F4-132D0B4A22DE}" v="81" dt="2025-03-17T18:51:57.706"/>
    <p1510:client id="{3D990888-E082-9D2E-D710-F3DDF8970539}" v="9" dt="2025-03-18T07:58:14.305"/>
    <p1510:client id="{512E5AFE-1DD6-4FAB-8B53-DD3CD2928447}" v="1200" dt="2025-03-18T08:04:52.844"/>
    <p1510:client id="{59C97631-A4ED-40ED-B471-8A33ED27884C}" v="79" dt="2025-03-18T08:21:00.576"/>
    <p1510:client id="{78C636B7-ED67-87AE-5243-FF251A3CA8AD}" v="1" dt="2025-03-18T07:37:26.964"/>
    <p1510:client id="{B1DBFD4E-7412-3156-21B5-85DFC7355174}" v="2" dt="2025-03-18T07:36:52.9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77E9DF-9D14-4C9C-8BC8-2AF7B4EBA0F9}" type="datetimeFigureOut">
              <a:rPr lang="de-CH" smtClean="0"/>
              <a:t>18.03.2025</a:t>
            </a:fld>
            <a:endParaRPr lang="de-CH"/>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590C66-9518-4D92-B0AA-57EC7050652B}" type="slidenum">
              <a:rPr lang="de-CH" smtClean="0"/>
              <a:t>‹#›</a:t>
            </a:fld>
            <a:endParaRPr lang="de-CH"/>
          </a:p>
        </p:txBody>
      </p:sp>
    </p:spTree>
    <p:extLst>
      <p:ext uri="{BB962C8B-B14F-4D97-AF65-F5344CB8AC3E}">
        <p14:creationId xmlns:p14="http://schemas.microsoft.com/office/powerpoint/2010/main" val="2736566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3c3ea503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3c3ea503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function performs the following steps:</a:t>
            </a:r>
          </a:p>
          <a:p>
            <a:r>
              <a:rPr lang="en-US"/>
              <a:t>    1. Extracts the action from the input tensor dictionary.</a:t>
            </a:r>
          </a:p>
          <a:p>
            <a:r>
              <a:rPr lang="en-US"/>
              <a:t>    2. Determines the index of the selected keyword.</a:t>
            </a:r>
          </a:p>
          <a:p>
            <a:r>
              <a:rPr lang="en-US"/>
              <a:t>    3. Retrieves the current entry from the dataset based on the current step.</a:t>
            </a:r>
          </a:p>
          <a:p>
            <a:r>
              <a:rPr lang="en-US"/>
              <a:t>    4. Updates the holdings based on the selected action.</a:t>
            </a:r>
          </a:p>
          <a:p>
            <a:r>
              <a:rPr lang="en-US"/>
              <a:t>    5. Calculates the reward based on the action taken.</a:t>
            </a:r>
          </a:p>
          <a:p>
            <a:r>
              <a:rPr lang="en-US"/>
              <a:t>    6. Advances to the next time step and checks for termination conditions.</a:t>
            </a:r>
          </a:p>
          <a:p>
            <a:r>
              <a:rPr lang="en-US"/>
              <a:t>    7. Retrieves the next keyword features for the subsequent state.</a:t>
            </a:r>
          </a:p>
          <a:p>
            <a:r>
              <a:rPr lang="en-US"/>
              <a:t>    8. Updates the observation state with the new keyword features, cash balance, and holdings.</a:t>
            </a:r>
          </a:p>
          <a:p>
            <a:r>
              <a:rPr lang="en-US"/>
              <a:t>    9. Updates the tensor dictionary with the new state, reward, and termination status.</a:t>
            </a:r>
          </a:p>
          <a:p>
            <a:r>
              <a:rPr lang="en-US"/>
              <a:t>    10. Returns the updated tensor dictionary containing the next state, reward, and termination status.</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B6590C66-9518-4D92-B0AA-57EC7050652B}" type="slidenum">
              <a:rPr lang="de-CH" smtClean="0"/>
              <a:t>11</a:t>
            </a:fld>
            <a:endParaRPr lang="de-CH"/>
          </a:p>
        </p:txBody>
      </p:sp>
    </p:spTree>
    <p:extLst>
      <p:ext uri="{BB962C8B-B14F-4D97-AF65-F5344CB8AC3E}">
        <p14:creationId xmlns:p14="http://schemas.microsoft.com/office/powerpoint/2010/main" val="4108650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The </a:t>
            </a:r>
            <a:r>
              <a:rPr lang="en-US"/>
              <a:t>reinforcement learning network architecture has four main components: an RL Agent that interacts with the Environment (Keyword Space), an Experience Replay Buffer that stores 100,000 experiences, a Q-Network for learning, and a Target Network that stabilizes learning through soft updates (τ=0.99). The diagram shows how these components interconnect through actions, policies, and training processes.</a:t>
            </a:r>
          </a:p>
          <a:p>
            <a:br>
              <a:rPr lang="en-US">
                <a:latin typeface="Calibri"/>
                <a:ea typeface="Calibri"/>
                <a:cs typeface="Calibri"/>
              </a:rPr>
            </a:br>
            <a:r>
              <a:rPr lang="en-US">
                <a:latin typeface="Calibri"/>
                <a:ea typeface="Calibri"/>
                <a:cs typeface="Calibri"/>
              </a:rPr>
              <a:t>To gain stability we need both the "</a:t>
            </a:r>
            <a:r>
              <a:rPr lang="en-US"/>
              <a:t>Experience Replay + Target Network" (green line). The blue line (Experience Replay Only) shows medium stability with occasional spikes. The red line (without either technique) demonstrates high instability with frequent variance</a:t>
            </a:r>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B6590C66-9518-4D92-B0AA-57EC7050652B}" type="slidenum">
              <a:rPr lang="de-CH" smtClean="0"/>
              <a:t>18</a:t>
            </a:fld>
            <a:endParaRPr lang="de-CH"/>
          </a:p>
        </p:txBody>
      </p:sp>
    </p:spTree>
    <p:extLst>
      <p:ext uri="{BB962C8B-B14F-4D97-AF65-F5344CB8AC3E}">
        <p14:creationId xmlns:p14="http://schemas.microsoft.com/office/powerpoint/2010/main" val="758572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plot shows the results of a reinforcement learning model managing advertising budget allocation. It demonstrates how cash balance (blue line) grows as the agent learns to select keywords with higher ROAS (red dashed line). Over time, ad spend (red bars) increases but generates proportionally higher revenue (green bars), indicating the model successfully learns to maximize return on advertising spend.</a:t>
            </a:r>
          </a:p>
        </p:txBody>
      </p:sp>
      <p:sp>
        <p:nvSpPr>
          <p:cNvPr id="4" name="Slide Number Placeholder 3"/>
          <p:cNvSpPr>
            <a:spLocks noGrp="1"/>
          </p:cNvSpPr>
          <p:nvPr>
            <p:ph type="sldNum" sz="quarter" idx="5"/>
          </p:nvPr>
        </p:nvSpPr>
        <p:spPr/>
        <p:txBody>
          <a:bodyPr/>
          <a:lstStyle/>
          <a:p>
            <a:fld id="{B6590C66-9518-4D92-B0AA-57EC7050652B}" type="slidenum">
              <a:rPr lang="de-CH" smtClean="0"/>
              <a:t>19</a:t>
            </a:fld>
            <a:endParaRPr lang="de-CH"/>
          </a:p>
        </p:txBody>
      </p:sp>
    </p:spTree>
    <p:extLst>
      <p:ext uri="{BB962C8B-B14F-4D97-AF65-F5344CB8AC3E}">
        <p14:creationId xmlns:p14="http://schemas.microsoft.com/office/powerpoint/2010/main" val="3450412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scatter plot shows the relationship between ROAS (Return on Ad Spend) and CTR (Click-Through Rate) with decision boundaries learned by the reinforcement learning model. Each point represents a keyword, colored by its ROAS value. The model has learned to select keywords with high CTR above the blue threshold when they exceed the green ROAS threshold, while avoiding unprofitable keywords below the breakeven line.</a:t>
            </a:r>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B6590C66-9518-4D92-B0AA-57EC7050652B}" type="slidenum">
              <a:rPr lang="de-CH" smtClean="0"/>
              <a:t>20</a:t>
            </a:fld>
            <a:endParaRPr lang="de-CH"/>
          </a:p>
        </p:txBody>
      </p:sp>
    </p:spTree>
    <p:extLst>
      <p:ext uri="{BB962C8B-B14F-4D97-AF65-F5344CB8AC3E}">
        <p14:creationId xmlns:p14="http://schemas.microsoft.com/office/powerpoint/2010/main" val="1618488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first correlation matrix (our data) shows strong relationships between advertising metrics in the actual dataset. Key correlations include </a:t>
            </a:r>
            <a:r>
              <a:rPr lang="en-US" err="1"/>
              <a:t>paid_clicks</a:t>
            </a:r>
            <a:r>
              <a:rPr lang="en-US"/>
              <a:t> with </a:t>
            </a:r>
            <a:r>
              <a:rPr lang="en-US" err="1"/>
              <a:t>ad_conversions</a:t>
            </a:r>
            <a:r>
              <a:rPr lang="en-US"/>
              <a:t> (0.93), </a:t>
            </a:r>
            <a:r>
              <a:rPr lang="en-US" err="1"/>
              <a:t>organic_ctr</a:t>
            </a:r>
            <a:r>
              <a:rPr lang="en-US"/>
              <a:t> with </a:t>
            </a:r>
            <a:r>
              <a:rPr lang="en-US" err="1"/>
              <a:t>organic_clicks</a:t>
            </a:r>
            <a:r>
              <a:rPr lang="en-US"/>
              <a:t> (0.76), and competitiveness with </a:t>
            </a:r>
            <a:r>
              <a:rPr lang="en-US" err="1"/>
              <a:t>paid_ctr</a:t>
            </a:r>
            <a:r>
              <a:rPr lang="en-US"/>
              <a:t> (0.66).</a:t>
            </a:r>
          </a:p>
          <a:p>
            <a:r>
              <a:rPr lang="en-US"/>
              <a:t>The second matrix displays virtually no correlations (mostly 0.00 values), as it's from randomized data. This comparison reveals that the reinforcement learning algorithm works with real-world data containing meaningful patterns, rather than random noise, enabling it to learn effective advertising strategies based on these interdependent variables.</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B6590C66-9518-4D92-B0AA-57EC7050652B}" type="slidenum">
              <a:rPr lang="de-CH" smtClean="0"/>
              <a:t>21</a:t>
            </a:fld>
            <a:endParaRPr lang="de-CH"/>
          </a:p>
        </p:txBody>
      </p:sp>
    </p:spTree>
    <p:extLst>
      <p:ext uri="{BB962C8B-B14F-4D97-AF65-F5344CB8AC3E}">
        <p14:creationId xmlns:p14="http://schemas.microsoft.com/office/powerpoint/2010/main" val="3192618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first plot shows a PCA visualization of keywords, with 97.8% of variance explained by the first component. Keywords like "Urlaub </a:t>
            </a:r>
            <a:r>
              <a:rPr lang="en-US" err="1"/>
              <a:t>buchen</a:t>
            </a:r>
            <a:r>
              <a:rPr lang="en-US"/>
              <a:t>" have higher expected profit (yellow).</a:t>
            </a:r>
          </a:p>
          <a:p>
            <a:r>
              <a:rPr lang="en-US"/>
              <a:t>The second plot presents a decision quadrant mapping keywords by ROAS vs. Ad Spend. It identifies "star performers" (high ROAS, high spend) like financial services keywords that should be maintained, while highlighting which keywords need optimization. This strategic visualization helps the RL agent prioritize which keywords to invest in for maximum return.</a:t>
            </a:r>
            <a:br>
              <a:rPr lang="en-US">
                <a:cs typeface="+mn-lt"/>
              </a:rPr>
            </a:br>
            <a:r>
              <a:rPr lang="en-US"/>
              <a:t>The digital advertising reinforcement learning model optimizes keyword selection by analyzing ROAS and other metrics. Combining Experience Replay with Target Network provides superior training stability, resulting in exponential cash balance growth. The model establishes clear decision boundaries for keyword selection and categorizes keywords into performance quadrants. PCA analysis reveals natural keyword clustering with German travel terms like "Urlaub </a:t>
            </a:r>
            <a:r>
              <a:rPr lang="en-US" err="1"/>
              <a:t>buchen</a:t>
            </a:r>
            <a:r>
              <a:rPr lang="en-US"/>
              <a:t>" showing highest profitability. The approach automates advertising decisions, maximizes ROI through strategic budget allocation, and recognizes meaningful data patterns. Implementation uses </a:t>
            </a:r>
            <a:r>
              <a:rPr lang="en-US" err="1"/>
              <a:t>TorchRL</a:t>
            </a:r>
            <a:r>
              <a:rPr lang="en-US"/>
              <a:t> with a custom environment, DQN architecture, and epsilon-greedy exploration, demonstrating strong potential for automated advertising optimization.</a:t>
            </a:r>
          </a:p>
        </p:txBody>
      </p:sp>
      <p:sp>
        <p:nvSpPr>
          <p:cNvPr id="4" name="Slide Number Placeholder 3"/>
          <p:cNvSpPr>
            <a:spLocks noGrp="1"/>
          </p:cNvSpPr>
          <p:nvPr>
            <p:ph type="sldNum" sz="quarter" idx="5"/>
          </p:nvPr>
        </p:nvSpPr>
        <p:spPr/>
        <p:txBody>
          <a:bodyPr/>
          <a:lstStyle/>
          <a:p>
            <a:fld id="{B6590C66-9518-4D92-B0AA-57EC7050652B}" type="slidenum">
              <a:rPr lang="de-CH" smtClean="0"/>
              <a:t>22</a:t>
            </a:fld>
            <a:endParaRPr lang="de-CH"/>
          </a:p>
        </p:txBody>
      </p:sp>
    </p:spTree>
    <p:extLst>
      <p:ext uri="{BB962C8B-B14F-4D97-AF65-F5344CB8AC3E}">
        <p14:creationId xmlns:p14="http://schemas.microsoft.com/office/powerpoint/2010/main" val="14042548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70271" y="2379408"/>
            <a:ext cx="10972800" cy="2251584"/>
          </a:xfrm>
          <a:noFill/>
          <a:effectLst>
            <a:outerShdw blurRad="50800" dist="38100" dir="2700000" algn="tl" rotWithShape="0">
              <a:prstClr val="black">
                <a:alpha val="40000"/>
              </a:prstClr>
            </a:outerShdw>
          </a:effectLst>
        </p:spPr>
        <p:txBody>
          <a:bodyPr>
            <a:normAutofit/>
          </a:bodyPr>
          <a:lstStyle>
            <a:lvl1pPr algn="r">
              <a:defRPr sz="4800">
                <a:solidFill>
                  <a:srgbClr val="0070C0"/>
                </a:solidFill>
              </a:defRPr>
            </a:lvl1pPr>
          </a:lstStyle>
          <a:p>
            <a:r>
              <a:rPr lang="en-US"/>
              <a:t>Click to edit </a:t>
            </a:r>
            <a:br>
              <a:rPr lang="en-US"/>
            </a:br>
            <a:r>
              <a:rPr lang="en-US"/>
              <a:t>Master title style</a:t>
            </a:r>
          </a:p>
        </p:txBody>
      </p:sp>
      <p:sp>
        <p:nvSpPr>
          <p:cNvPr id="3" name="Subtitle 2"/>
          <p:cNvSpPr>
            <a:spLocks noGrp="1"/>
          </p:cNvSpPr>
          <p:nvPr>
            <p:ph type="subTitle" idx="1"/>
          </p:nvPr>
        </p:nvSpPr>
        <p:spPr>
          <a:xfrm>
            <a:off x="560437" y="4925957"/>
            <a:ext cx="10972800" cy="904568"/>
          </a:xfrm>
        </p:spPr>
        <p:txBody>
          <a:bodyPr>
            <a:normAutofit/>
          </a:bodyPr>
          <a:lstStyle>
            <a:lvl1pPr marL="0" indent="0" algn="r">
              <a:buNone/>
              <a:defRPr sz="3733" b="0" i="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3/18/2025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4719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3/18/2025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7186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3/18/2025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7646588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3/18/2025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077967" y="3101618"/>
            <a:ext cx="1951712"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478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9263" y="299116"/>
            <a:ext cx="11012131" cy="1018035"/>
          </a:xfrm>
        </p:spPr>
        <p:txBody>
          <a:bodyPr>
            <a:normAutofit/>
          </a:bodyPr>
          <a:lstStyle>
            <a:lvl1pPr algn="r">
              <a:defRPr sz="4800" baseline="0">
                <a:solidFill>
                  <a:srgbClr val="0070C0"/>
                </a:solidFill>
                <a:effectLst>
                  <a:outerShdw blurRad="50800" dist="38100" dir="2700000" algn="tl" rotWithShape="0">
                    <a:prstClr val="black">
                      <a:alpha val="40000"/>
                    </a:prstClr>
                  </a:outerShdw>
                </a:effectLst>
              </a:defRPr>
            </a:lvl1pPr>
          </a:lstStyle>
          <a:p>
            <a:r>
              <a:rPr lang="en-US"/>
              <a:t>Click to edit Master title style</a:t>
            </a:r>
          </a:p>
        </p:txBody>
      </p:sp>
      <p:sp>
        <p:nvSpPr>
          <p:cNvPr id="3" name="Content Placeholder 2"/>
          <p:cNvSpPr>
            <a:spLocks noGrp="1"/>
          </p:cNvSpPr>
          <p:nvPr>
            <p:ph idx="1"/>
          </p:nvPr>
        </p:nvSpPr>
        <p:spPr>
          <a:xfrm>
            <a:off x="618285" y="1750141"/>
            <a:ext cx="10994760" cy="4621160"/>
          </a:xfrm>
        </p:spPr>
        <p:txBody>
          <a:bodyPr/>
          <a:lstStyle>
            <a:lvl1pPr algn="l">
              <a:defRPr sz="3733">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3/18/2025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334859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89475" y="542050"/>
            <a:ext cx="8378376" cy="967132"/>
          </a:xfrm>
        </p:spPr>
        <p:txBody>
          <a:bodyPr>
            <a:normAutofit/>
          </a:bodyPr>
          <a:lstStyle>
            <a:lvl1pPr algn="l">
              <a:defRPr sz="4800">
                <a:solidFill>
                  <a:srgbClr val="0070C0"/>
                </a:solidFill>
                <a:effectLst>
                  <a:outerShdw blurRad="50800" dist="38100" dir="2700000" algn="tl" rotWithShape="0">
                    <a:prstClr val="black">
                      <a:alpha val="40000"/>
                    </a:prstClr>
                  </a:outerShdw>
                </a:effectLst>
              </a:defRPr>
            </a:lvl1pPr>
          </a:lstStyle>
          <a:p>
            <a:r>
              <a:rPr lang="en-US"/>
              <a:t>Click to edit Master title style</a:t>
            </a:r>
          </a:p>
        </p:txBody>
      </p:sp>
      <p:sp>
        <p:nvSpPr>
          <p:cNvPr id="3" name="Content Placeholder 2"/>
          <p:cNvSpPr>
            <a:spLocks noGrp="1"/>
          </p:cNvSpPr>
          <p:nvPr>
            <p:ph idx="1"/>
          </p:nvPr>
        </p:nvSpPr>
        <p:spPr>
          <a:xfrm>
            <a:off x="3185651" y="1691148"/>
            <a:ext cx="8406580" cy="4560181"/>
          </a:xfrm>
        </p:spPr>
        <p:txBody>
          <a:bodyPr/>
          <a:lstStyle>
            <a:lvl1pPr>
              <a:defRPr sz="3733">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3/18/2025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458756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3/18/2025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115523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3/18/2025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692856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10257" y="362198"/>
            <a:ext cx="10791153" cy="1018033"/>
          </a:xfrm>
        </p:spPr>
        <p:txBody>
          <a:bodyPr>
            <a:normAutofit/>
          </a:bodyPr>
          <a:lstStyle>
            <a:lvl1pPr algn="r">
              <a:defRPr sz="4800" baseline="0">
                <a:solidFill>
                  <a:srgbClr val="0070C0"/>
                </a:solidFill>
                <a:effectLst>
                  <a:outerShdw blurRad="50800" dist="38100" dir="2700000" algn="tl" rotWithShape="0">
                    <a:prstClr val="black">
                      <a:alpha val="40000"/>
                    </a:prstClr>
                  </a:outerShdw>
                </a:effectLst>
              </a:defRPr>
            </a:lvl1pPr>
          </a:lstStyle>
          <a:p>
            <a:r>
              <a:rPr lang="en-US"/>
              <a:t>Click to edit Master title style</a:t>
            </a:r>
          </a:p>
        </p:txBody>
      </p:sp>
      <p:sp>
        <p:nvSpPr>
          <p:cNvPr id="3" name="Text Placeholder 2"/>
          <p:cNvSpPr>
            <a:spLocks noGrp="1"/>
          </p:cNvSpPr>
          <p:nvPr>
            <p:ph type="body" idx="1"/>
          </p:nvPr>
        </p:nvSpPr>
        <p:spPr>
          <a:xfrm>
            <a:off x="696175" y="2207356"/>
            <a:ext cx="5386917"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96175" y="2837219"/>
            <a:ext cx="5386917" cy="3035059"/>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76337" y="2207356"/>
            <a:ext cx="5389033"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076337" y="2837219"/>
            <a:ext cx="5389033" cy="3035059"/>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3/18/2025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328997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3/18/2025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4212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3/18/2025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702590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3/18/2025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43506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3/18/2025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41881137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colab.research.google.com/drive/1fMeRoo2mEzBx1ct1y_jUYpT-4TrHUO8W?usp=sharing" TargetMode="External"/><Relationship Id="rId2" Type="http://schemas.openxmlformats.org/officeDocument/2006/relationships/hyperlink" Target="https://github.com/mac-christ/digital_advertising"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datasets/aashwinkumar/ppc-campaign-performance-data" TargetMode="External"/><Relationship Id="rId2" Type="http://schemas.openxmlformats.org/officeDocument/2006/relationships/hyperlink" Target="https://www.kaggle.com/datasets/marceaxl82/shopping-mall-paid-search-campaign-dataset" TargetMode="Externa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prstGeom prst="rect">
            <a:avLst/>
          </a:prstGeom>
        </p:spPr>
        <p:txBody>
          <a:bodyPr spcFirstLastPara="1" vert="horz" wrap="square" lIns="121900" tIns="121900" rIns="121900" bIns="121900" rtlCol="0" anchor="b" anchorCtr="0">
            <a:normAutofit/>
          </a:bodyPr>
          <a:lstStyle/>
          <a:p>
            <a:pPr>
              <a:spcBef>
                <a:spcPts val="0"/>
              </a:spcBef>
            </a:pPr>
            <a:r>
              <a:rPr lang="de"/>
              <a:t>Digital Advertising</a:t>
            </a:r>
            <a:endParaRPr/>
          </a:p>
        </p:txBody>
      </p:sp>
      <p:sp>
        <p:nvSpPr>
          <p:cNvPr id="55" name="Google Shape;55;p13"/>
          <p:cNvSpPr txBox="1">
            <a:spLocks noGrp="1"/>
          </p:cNvSpPr>
          <p:nvPr>
            <p:ph type="subTitle" idx="1"/>
          </p:nvPr>
        </p:nvSpPr>
        <p:spPr>
          <a:xfrm>
            <a:off x="560437" y="4925957"/>
            <a:ext cx="10972800" cy="1574856"/>
          </a:xfrm>
          <a:prstGeom prst="rect">
            <a:avLst/>
          </a:prstGeom>
        </p:spPr>
        <p:txBody>
          <a:bodyPr spcFirstLastPara="1" vert="horz" wrap="square" lIns="121900" tIns="121900" rIns="121900" bIns="121900" rtlCol="0" anchor="t" anchorCtr="0">
            <a:normAutofit fontScale="92500" lnSpcReduction="20000"/>
          </a:bodyPr>
          <a:lstStyle/>
          <a:p>
            <a:pPr>
              <a:spcBef>
                <a:spcPts val="0"/>
              </a:spcBef>
            </a:pPr>
            <a:r>
              <a:rPr lang="de" sz="2800"/>
              <a:t>To auction “keywords” </a:t>
            </a:r>
            <a:br>
              <a:rPr lang="de" sz="2800"/>
            </a:br>
            <a:r>
              <a:rPr lang="de" sz="2800"/>
              <a:t>or not to auction </a:t>
            </a:r>
            <a:br>
              <a:rPr lang="de" sz="2800"/>
            </a:br>
            <a:r>
              <a:rPr lang="de" sz="2800"/>
              <a:t>that is the question </a:t>
            </a:r>
            <a:br>
              <a:rPr lang="de" sz="2800"/>
            </a:br>
            <a:r>
              <a:rPr lang="de-CH" sz="2800"/>
              <a:t>Gruppe 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C5224-29D4-D037-10E2-4761B9ADB743}"/>
              </a:ext>
            </a:extLst>
          </p:cNvPr>
          <p:cNvSpPr>
            <a:spLocks noGrp="1"/>
          </p:cNvSpPr>
          <p:nvPr>
            <p:ph type="title"/>
          </p:nvPr>
        </p:nvSpPr>
        <p:spPr/>
        <p:txBody>
          <a:bodyPr>
            <a:normAutofit fontScale="90000"/>
          </a:bodyPr>
          <a:lstStyle/>
          <a:p>
            <a:r>
              <a:rPr lang="en-US"/>
              <a:t>Code  </a:t>
            </a:r>
            <a:br>
              <a:rPr lang="en-US"/>
            </a:br>
            <a:r>
              <a:rPr lang="en-US"/>
              <a:t>Custom Environment Specs</a:t>
            </a:r>
          </a:p>
        </p:txBody>
      </p:sp>
      <p:sp>
        <p:nvSpPr>
          <p:cNvPr id="3" name="Text Placeholder 2">
            <a:extLst>
              <a:ext uri="{FF2B5EF4-FFF2-40B4-BE49-F238E27FC236}">
                <a16:creationId xmlns:a16="http://schemas.microsoft.com/office/drawing/2014/main" id="{A0EE4520-BFF9-A42D-A9C9-0575B377C349}"/>
              </a:ext>
            </a:extLst>
          </p:cNvPr>
          <p:cNvSpPr>
            <a:spLocks noGrp="1"/>
          </p:cNvSpPr>
          <p:nvPr>
            <p:ph idx="1"/>
          </p:nvPr>
        </p:nvSpPr>
        <p:spPr/>
        <p:txBody>
          <a:bodyPr>
            <a:normAutofit/>
          </a:bodyPr>
          <a:lstStyle/>
          <a:p>
            <a:pPr marL="608965" indent="-456565"/>
            <a:r>
              <a:rPr lang="en-US" sz="2800" err="1"/>
              <a:t>Unsere</a:t>
            </a:r>
            <a:r>
              <a:rPr lang="en-US" sz="2800"/>
              <a:t> Environment hat </a:t>
            </a:r>
            <a:r>
              <a:rPr lang="en-US" sz="2800" err="1"/>
              <a:t>folgende</a:t>
            </a:r>
            <a:r>
              <a:rPr lang="en-US" sz="2800"/>
              <a:t> Specs:</a:t>
            </a:r>
          </a:p>
          <a:p>
            <a:pPr marL="608965" indent="-456565"/>
            <a:endParaRPr lang="en-US" sz="2800"/>
          </a:p>
          <a:p>
            <a:pPr marL="608965" indent="-456565"/>
            <a:endParaRPr lang="en-US" sz="2800"/>
          </a:p>
          <a:p>
            <a:pPr marL="608965" indent="-456565"/>
            <a:endParaRPr lang="en-US" sz="2800"/>
          </a:p>
        </p:txBody>
      </p:sp>
      <p:sp>
        <p:nvSpPr>
          <p:cNvPr id="5" name="TextBox 4">
            <a:extLst>
              <a:ext uri="{FF2B5EF4-FFF2-40B4-BE49-F238E27FC236}">
                <a16:creationId xmlns:a16="http://schemas.microsoft.com/office/drawing/2014/main" id="{5B454E69-7031-CBFB-23F2-B0CA5F69051B}"/>
              </a:ext>
            </a:extLst>
          </p:cNvPr>
          <p:cNvSpPr txBox="1"/>
          <p:nvPr/>
        </p:nvSpPr>
        <p:spPr>
          <a:xfrm>
            <a:off x="1120140" y="2609850"/>
            <a:ext cx="10325100" cy="3970318"/>
          </a:xfrm>
          <a:prstGeom prst="rect">
            <a:avLst/>
          </a:prstGeom>
          <a:solidFill>
            <a:schemeClr val="tx1">
              <a:lumMod val="85000"/>
              <a:lumOff val="1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noProof="1">
                <a:solidFill>
                  <a:srgbClr val="569CD6"/>
                </a:solidFill>
                <a:latin typeface="Consolas"/>
              </a:rPr>
              <a:t>self</a:t>
            </a:r>
            <a:r>
              <a:rPr lang="en-US" sz="1400" noProof="1">
                <a:solidFill>
                  <a:srgbClr val="CCCCCC"/>
                </a:solidFill>
                <a:latin typeface="Consolas"/>
              </a:rPr>
              <a:t>.num_features </a:t>
            </a:r>
            <a:r>
              <a:rPr lang="en-US" sz="1400" noProof="1">
                <a:solidFill>
                  <a:srgbClr val="D4D4D4"/>
                </a:solidFill>
                <a:latin typeface="Consolas"/>
              </a:rPr>
              <a:t>=</a:t>
            </a:r>
            <a:r>
              <a:rPr lang="en-US" sz="1400" noProof="1">
                <a:solidFill>
                  <a:srgbClr val="CCCCCC"/>
                </a:solidFill>
                <a:latin typeface="Consolas"/>
              </a:rPr>
              <a:t> </a:t>
            </a:r>
            <a:r>
              <a:rPr lang="en-US" sz="1400" noProof="1">
                <a:solidFill>
                  <a:srgbClr val="DCDCAA"/>
                </a:solidFill>
                <a:latin typeface="Consolas"/>
              </a:rPr>
              <a:t>len</a:t>
            </a:r>
            <a:r>
              <a:rPr lang="en-US" sz="1400" noProof="1">
                <a:solidFill>
                  <a:srgbClr val="CCCCCC"/>
                </a:solidFill>
                <a:latin typeface="Consolas"/>
              </a:rPr>
              <a:t>(feature_columns)</a:t>
            </a:r>
            <a:endParaRPr lang="en-US" sz="1400" noProof="1"/>
          </a:p>
          <a:p>
            <a:r>
              <a:rPr lang="en-US" sz="1400" noProof="1">
                <a:solidFill>
                  <a:srgbClr val="569CD6"/>
                </a:solidFill>
                <a:latin typeface="Consolas"/>
              </a:rPr>
              <a:t>self</a:t>
            </a:r>
            <a:r>
              <a:rPr lang="en-US" sz="1400" noProof="1">
                <a:solidFill>
                  <a:srgbClr val="CCCCCC"/>
                </a:solidFill>
                <a:latin typeface="Consolas"/>
              </a:rPr>
              <a:t>.num_keywords </a:t>
            </a:r>
            <a:r>
              <a:rPr lang="en-US" sz="1400" noProof="1">
                <a:solidFill>
                  <a:srgbClr val="D4D4D4"/>
                </a:solidFill>
                <a:latin typeface="Consolas"/>
              </a:rPr>
              <a:t>=</a:t>
            </a:r>
            <a:r>
              <a:rPr lang="en-US" sz="1400" noProof="1">
                <a:solidFill>
                  <a:srgbClr val="CCCCCC"/>
                </a:solidFill>
                <a:latin typeface="Consolas"/>
              </a:rPr>
              <a:t> </a:t>
            </a:r>
            <a:r>
              <a:rPr lang="en-US" sz="1400" noProof="1">
                <a:solidFill>
                  <a:srgbClr val="DCDCAA"/>
                </a:solidFill>
                <a:latin typeface="Consolas"/>
              </a:rPr>
              <a:t>get_entry_from_dataset</a:t>
            </a:r>
            <a:r>
              <a:rPr lang="en-US" sz="1400" noProof="1">
                <a:solidFill>
                  <a:srgbClr val="CCCCCC"/>
                </a:solidFill>
                <a:latin typeface="Consolas"/>
              </a:rPr>
              <a:t>(</a:t>
            </a:r>
            <a:r>
              <a:rPr lang="en-US" sz="1400" noProof="1">
                <a:solidFill>
                  <a:srgbClr val="569CD6"/>
                </a:solidFill>
                <a:latin typeface="Consolas"/>
              </a:rPr>
              <a:t>self</a:t>
            </a:r>
            <a:r>
              <a:rPr lang="en-US" sz="1400" noProof="1">
                <a:solidFill>
                  <a:srgbClr val="CCCCCC"/>
                </a:solidFill>
                <a:latin typeface="Consolas"/>
              </a:rPr>
              <a:t>.dataset, </a:t>
            </a:r>
            <a:r>
              <a:rPr lang="en-US" sz="1400" noProof="1">
                <a:solidFill>
                  <a:srgbClr val="B5CEA8"/>
                </a:solidFill>
                <a:latin typeface="Consolas"/>
              </a:rPr>
              <a:t>0</a:t>
            </a:r>
            <a:r>
              <a:rPr lang="en-US" sz="1400" noProof="1">
                <a:solidFill>
                  <a:srgbClr val="CCCCCC"/>
                </a:solidFill>
                <a:latin typeface="Consolas"/>
              </a:rPr>
              <a:t>).shape[</a:t>
            </a:r>
            <a:r>
              <a:rPr lang="en-US" sz="1400" noProof="1">
                <a:solidFill>
                  <a:srgbClr val="B5CEA8"/>
                </a:solidFill>
                <a:latin typeface="Consolas"/>
              </a:rPr>
              <a:t>0</a:t>
            </a:r>
            <a:r>
              <a:rPr lang="en-US" sz="1400" noProof="1">
                <a:solidFill>
                  <a:srgbClr val="CCCCCC"/>
                </a:solidFill>
                <a:latin typeface="Consolas"/>
              </a:rPr>
              <a:t>]</a:t>
            </a:r>
            <a:endParaRPr lang="en-US" sz="1400" noProof="1"/>
          </a:p>
          <a:p>
            <a:r>
              <a:rPr lang="en-US" sz="1400" noProof="1">
                <a:solidFill>
                  <a:srgbClr val="569CD6"/>
                </a:solidFill>
                <a:latin typeface="Consolas"/>
              </a:rPr>
              <a:t>self</a:t>
            </a:r>
            <a:r>
              <a:rPr lang="en-US" sz="1400" noProof="1">
                <a:solidFill>
                  <a:srgbClr val="CCCCCC"/>
                </a:solidFill>
                <a:latin typeface="Consolas"/>
              </a:rPr>
              <a:t>.action_spec </a:t>
            </a:r>
            <a:r>
              <a:rPr lang="en-US" sz="1400" noProof="1">
                <a:solidFill>
                  <a:srgbClr val="D4D4D4"/>
                </a:solidFill>
                <a:latin typeface="Consolas"/>
              </a:rPr>
              <a:t>=</a:t>
            </a:r>
            <a:r>
              <a:rPr lang="en-US" sz="1400" noProof="1">
                <a:solidFill>
                  <a:srgbClr val="CCCCCC"/>
                </a:solidFill>
                <a:latin typeface="Consolas"/>
              </a:rPr>
              <a:t> </a:t>
            </a:r>
            <a:r>
              <a:rPr lang="en-US" sz="1400" noProof="1">
                <a:solidFill>
                  <a:srgbClr val="4EC9B0"/>
                </a:solidFill>
                <a:latin typeface="Consolas"/>
              </a:rPr>
              <a:t>OneHot</a:t>
            </a:r>
            <a:r>
              <a:rPr lang="en-US" sz="1400" noProof="1">
                <a:solidFill>
                  <a:srgbClr val="CCCCCC"/>
                </a:solidFill>
                <a:latin typeface="Consolas"/>
              </a:rPr>
              <a:t>(</a:t>
            </a:r>
            <a:r>
              <a:rPr lang="en-US" sz="1400" noProof="1">
                <a:solidFill>
                  <a:srgbClr val="9CDCFE"/>
                </a:solidFill>
                <a:latin typeface="Consolas"/>
              </a:rPr>
              <a:t>n</a:t>
            </a:r>
            <a:r>
              <a:rPr lang="en-US" sz="1400" noProof="1">
                <a:solidFill>
                  <a:srgbClr val="D4D4D4"/>
                </a:solidFill>
                <a:latin typeface="Consolas"/>
              </a:rPr>
              <a:t>=</a:t>
            </a:r>
            <a:r>
              <a:rPr lang="en-US" sz="1400" noProof="1">
                <a:solidFill>
                  <a:srgbClr val="569CD6"/>
                </a:solidFill>
                <a:latin typeface="Consolas"/>
              </a:rPr>
              <a:t>self</a:t>
            </a:r>
            <a:r>
              <a:rPr lang="en-US" sz="1400" noProof="1">
                <a:solidFill>
                  <a:srgbClr val="CCCCCC"/>
                </a:solidFill>
                <a:latin typeface="Consolas"/>
              </a:rPr>
              <a:t>.num_keywords </a:t>
            </a:r>
            <a:r>
              <a:rPr lang="en-US" sz="1400" noProof="1">
                <a:solidFill>
                  <a:srgbClr val="D4D4D4"/>
                </a:solidFill>
                <a:latin typeface="Consolas"/>
              </a:rPr>
              <a:t>+</a:t>
            </a:r>
            <a:r>
              <a:rPr lang="en-US" sz="1400" noProof="1">
                <a:solidFill>
                  <a:srgbClr val="CCCCCC"/>
                </a:solidFill>
                <a:latin typeface="Consolas"/>
              </a:rPr>
              <a:t> </a:t>
            </a:r>
            <a:r>
              <a:rPr lang="en-US" sz="1400" noProof="1">
                <a:solidFill>
                  <a:srgbClr val="B5CEA8"/>
                </a:solidFill>
                <a:latin typeface="Consolas"/>
              </a:rPr>
              <a:t>1</a:t>
            </a:r>
            <a:r>
              <a:rPr lang="en-US" sz="1400" noProof="1">
                <a:solidFill>
                  <a:srgbClr val="CCCCCC"/>
                </a:solidFill>
                <a:latin typeface="Consolas"/>
              </a:rPr>
              <a:t>) </a:t>
            </a:r>
            <a:r>
              <a:rPr lang="en-US" sz="1400" noProof="1">
                <a:solidFill>
                  <a:srgbClr val="6A9955"/>
                </a:solidFill>
                <a:latin typeface="Consolas"/>
              </a:rPr>
              <a:t># select which one to buy or the last one to buy nothing</a:t>
            </a:r>
            <a:endParaRPr lang="en-US" sz="1400" noProof="1"/>
          </a:p>
          <a:p>
            <a:r>
              <a:rPr lang="en-US" sz="1400" noProof="1">
                <a:solidFill>
                  <a:srgbClr val="569CD6"/>
                </a:solidFill>
                <a:latin typeface="Consolas"/>
              </a:rPr>
              <a:t>self</a:t>
            </a:r>
            <a:r>
              <a:rPr lang="en-US" sz="1400" noProof="1">
                <a:solidFill>
                  <a:srgbClr val="CCCCCC"/>
                </a:solidFill>
                <a:latin typeface="Consolas"/>
              </a:rPr>
              <a:t>.reward_spec </a:t>
            </a:r>
            <a:r>
              <a:rPr lang="en-US" sz="1400" noProof="1">
                <a:solidFill>
                  <a:srgbClr val="D4D4D4"/>
                </a:solidFill>
                <a:latin typeface="Consolas"/>
              </a:rPr>
              <a:t>=</a:t>
            </a:r>
            <a:r>
              <a:rPr lang="en-US" sz="1400" noProof="1">
                <a:solidFill>
                  <a:srgbClr val="CCCCCC"/>
                </a:solidFill>
                <a:latin typeface="Consolas"/>
              </a:rPr>
              <a:t> </a:t>
            </a:r>
            <a:r>
              <a:rPr lang="en-US" sz="1400" noProof="1">
                <a:solidFill>
                  <a:srgbClr val="4EC9B0"/>
                </a:solidFill>
                <a:latin typeface="Consolas"/>
              </a:rPr>
              <a:t>Unbounded</a:t>
            </a:r>
            <a:r>
              <a:rPr lang="en-US" sz="1400" noProof="1">
                <a:solidFill>
                  <a:srgbClr val="CCCCCC"/>
                </a:solidFill>
                <a:latin typeface="Consolas"/>
              </a:rPr>
              <a:t>(</a:t>
            </a:r>
            <a:r>
              <a:rPr lang="en-US" sz="1400" noProof="1">
                <a:solidFill>
                  <a:srgbClr val="9CDCFE"/>
                </a:solidFill>
                <a:latin typeface="Consolas"/>
              </a:rPr>
              <a:t>shape</a:t>
            </a:r>
            <a:r>
              <a:rPr lang="en-US" sz="1400" noProof="1">
                <a:solidFill>
                  <a:srgbClr val="D4D4D4"/>
                </a:solidFill>
                <a:latin typeface="Consolas"/>
              </a:rPr>
              <a:t>=</a:t>
            </a:r>
            <a:r>
              <a:rPr lang="en-US" sz="1400" noProof="1">
                <a:solidFill>
                  <a:srgbClr val="CCCCCC"/>
                </a:solidFill>
                <a:latin typeface="Consolas"/>
              </a:rPr>
              <a:t>(</a:t>
            </a:r>
            <a:r>
              <a:rPr lang="en-US" sz="1400" noProof="1">
                <a:solidFill>
                  <a:srgbClr val="B5CEA8"/>
                </a:solidFill>
                <a:latin typeface="Consolas"/>
              </a:rPr>
              <a:t>1</a:t>
            </a:r>
            <a:r>
              <a:rPr lang="en-US" sz="1400" noProof="1">
                <a:solidFill>
                  <a:srgbClr val="CCCCCC"/>
                </a:solidFill>
                <a:latin typeface="Consolas"/>
              </a:rPr>
              <a:t>,), </a:t>
            </a:r>
            <a:r>
              <a:rPr lang="en-US" sz="1400" noProof="1">
                <a:solidFill>
                  <a:srgbClr val="9CDCFE"/>
                </a:solidFill>
                <a:latin typeface="Consolas"/>
              </a:rPr>
              <a:t>dtype</a:t>
            </a:r>
            <a:r>
              <a:rPr lang="en-US" sz="1400" noProof="1">
                <a:solidFill>
                  <a:srgbClr val="D4D4D4"/>
                </a:solidFill>
                <a:latin typeface="Consolas"/>
              </a:rPr>
              <a:t>=</a:t>
            </a:r>
            <a:r>
              <a:rPr lang="en-US" sz="1400" noProof="1">
                <a:solidFill>
                  <a:srgbClr val="4EC9B0"/>
                </a:solidFill>
                <a:latin typeface="Consolas"/>
              </a:rPr>
              <a:t>torch</a:t>
            </a:r>
            <a:r>
              <a:rPr lang="en-US" sz="1400" noProof="1">
                <a:solidFill>
                  <a:srgbClr val="CCCCCC"/>
                </a:solidFill>
                <a:latin typeface="Consolas"/>
              </a:rPr>
              <a:t>.</a:t>
            </a:r>
            <a:r>
              <a:rPr lang="en-US" sz="1400" noProof="1">
                <a:solidFill>
                  <a:srgbClr val="9CDCFE"/>
                </a:solidFill>
                <a:latin typeface="Consolas"/>
              </a:rPr>
              <a:t>float32</a:t>
            </a:r>
            <a:r>
              <a:rPr lang="en-US" sz="1400" noProof="1">
                <a:solidFill>
                  <a:srgbClr val="CCCCCC"/>
                </a:solidFill>
                <a:latin typeface="Consolas"/>
              </a:rPr>
              <a:t>)</a:t>
            </a:r>
            <a:endParaRPr lang="en-US" sz="1400" noProof="1"/>
          </a:p>
          <a:p>
            <a:r>
              <a:rPr lang="en-US" sz="1400" noProof="1">
                <a:solidFill>
                  <a:srgbClr val="569CD6"/>
                </a:solidFill>
                <a:latin typeface="Consolas"/>
              </a:rPr>
              <a:t>self</a:t>
            </a:r>
            <a:r>
              <a:rPr lang="en-US" sz="1400" noProof="1">
                <a:solidFill>
                  <a:srgbClr val="CCCCCC"/>
                </a:solidFill>
                <a:latin typeface="Consolas"/>
              </a:rPr>
              <a:t>.observation_spec </a:t>
            </a:r>
            <a:r>
              <a:rPr lang="en-US" sz="1400" noProof="1">
                <a:solidFill>
                  <a:srgbClr val="D4D4D4"/>
                </a:solidFill>
                <a:latin typeface="Consolas"/>
              </a:rPr>
              <a:t>=</a:t>
            </a:r>
            <a:r>
              <a:rPr lang="en-US" sz="1400" noProof="1">
                <a:solidFill>
                  <a:srgbClr val="CCCCCC"/>
                </a:solidFill>
                <a:latin typeface="Consolas"/>
              </a:rPr>
              <a:t> </a:t>
            </a:r>
            <a:r>
              <a:rPr lang="en-US" sz="1400" noProof="1">
                <a:solidFill>
                  <a:srgbClr val="4EC9B0"/>
                </a:solidFill>
                <a:latin typeface="Consolas"/>
              </a:rPr>
              <a:t>Composite</a:t>
            </a:r>
            <a:r>
              <a:rPr lang="en-US" sz="1400" noProof="1">
                <a:solidFill>
                  <a:srgbClr val="CCCCCC"/>
                </a:solidFill>
                <a:latin typeface="Consolas"/>
              </a:rPr>
              <a:t>(</a:t>
            </a:r>
            <a:endParaRPr lang="en-US" sz="1400" noProof="1"/>
          </a:p>
          <a:p>
            <a:r>
              <a:rPr lang="en-US" sz="1400" noProof="1">
                <a:solidFill>
                  <a:srgbClr val="CCCCCC"/>
                </a:solidFill>
                <a:latin typeface="Consolas"/>
              </a:rPr>
              <a:t>    </a:t>
            </a:r>
            <a:r>
              <a:rPr lang="en-US" sz="1400" noProof="1">
                <a:solidFill>
                  <a:srgbClr val="9CDCFE"/>
                </a:solidFill>
                <a:latin typeface="Consolas"/>
              </a:rPr>
              <a:t>observation</a:t>
            </a:r>
            <a:r>
              <a:rPr lang="en-US" sz="1400" noProof="1">
                <a:solidFill>
                  <a:srgbClr val="CCCCCC"/>
                </a:solidFill>
                <a:latin typeface="Consolas"/>
              </a:rPr>
              <a:t> </a:t>
            </a:r>
            <a:r>
              <a:rPr lang="en-US" sz="1400" noProof="1">
                <a:solidFill>
                  <a:srgbClr val="D4D4D4"/>
                </a:solidFill>
                <a:latin typeface="Consolas"/>
              </a:rPr>
              <a:t>=</a:t>
            </a:r>
            <a:r>
              <a:rPr lang="en-US" sz="1400" noProof="1">
                <a:solidFill>
                  <a:srgbClr val="CCCCCC"/>
                </a:solidFill>
                <a:latin typeface="Consolas"/>
              </a:rPr>
              <a:t> </a:t>
            </a:r>
            <a:r>
              <a:rPr lang="en-US" sz="1400" noProof="1">
                <a:solidFill>
                  <a:srgbClr val="4EC9B0"/>
                </a:solidFill>
                <a:latin typeface="Consolas"/>
              </a:rPr>
              <a:t>Composite</a:t>
            </a:r>
            <a:r>
              <a:rPr lang="en-US" sz="1400" noProof="1">
                <a:solidFill>
                  <a:srgbClr val="CCCCCC"/>
                </a:solidFill>
                <a:latin typeface="Consolas"/>
              </a:rPr>
              <a:t>(</a:t>
            </a:r>
            <a:endParaRPr lang="en-US" sz="1400" noProof="1"/>
          </a:p>
          <a:p>
            <a:r>
              <a:rPr lang="en-US" sz="1400" noProof="1">
                <a:solidFill>
                  <a:srgbClr val="CCCCCC"/>
                </a:solidFill>
                <a:latin typeface="Consolas"/>
              </a:rPr>
              <a:t>        </a:t>
            </a:r>
            <a:r>
              <a:rPr lang="en-US" sz="1400" noProof="1">
                <a:solidFill>
                  <a:srgbClr val="9CDCFE"/>
                </a:solidFill>
                <a:latin typeface="Consolas"/>
              </a:rPr>
              <a:t>keyword_features</a:t>
            </a:r>
            <a:r>
              <a:rPr lang="en-US" sz="1400" noProof="1">
                <a:solidFill>
                  <a:srgbClr val="D4D4D4"/>
                </a:solidFill>
                <a:latin typeface="Consolas"/>
              </a:rPr>
              <a:t>=</a:t>
            </a:r>
            <a:r>
              <a:rPr lang="en-US" sz="1400" noProof="1">
                <a:solidFill>
                  <a:srgbClr val="4EC9B0"/>
                </a:solidFill>
                <a:latin typeface="Consolas"/>
              </a:rPr>
              <a:t>Unbounded</a:t>
            </a:r>
            <a:r>
              <a:rPr lang="en-US" sz="1400" noProof="1">
                <a:solidFill>
                  <a:srgbClr val="CCCCCC"/>
                </a:solidFill>
                <a:latin typeface="Consolas"/>
              </a:rPr>
              <a:t>(</a:t>
            </a:r>
            <a:r>
              <a:rPr lang="en-US" sz="1400" noProof="1">
                <a:solidFill>
                  <a:srgbClr val="9CDCFE"/>
                </a:solidFill>
                <a:latin typeface="Consolas"/>
              </a:rPr>
              <a:t>shape</a:t>
            </a:r>
            <a:r>
              <a:rPr lang="en-US" sz="1400" noProof="1">
                <a:solidFill>
                  <a:srgbClr val="D4D4D4"/>
                </a:solidFill>
                <a:latin typeface="Consolas"/>
              </a:rPr>
              <a:t>=</a:t>
            </a:r>
            <a:r>
              <a:rPr lang="en-US" sz="1400" noProof="1">
                <a:solidFill>
                  <a:srgbClr val="CCCCCC"/>
                </a:solidFill>
                <a:latin typeface="Consolas"/>
              </a:rPr>
              <a:t>(</a:t>
            </a:r>
            <a:r>
              <a:rPr lang="en-US" sz="1400" noProof="1">
                <a:solidFill>
                  <a:srgbClr val="569CD6"/>
                </a:solidFill>
                <a:latin typeface="Consolas"/>
              </a:rPr>
              <a:t>self</a:t>
            </a:r>
            <a:r>
              <a:rPr lang="en-US" sz="1400" noProof="1">
                <a:solidFill>
                  <a:srgbClr val="CCCCCC"/>
                </a:solidFill>
                <a:latin typeface="Consolas"/>
              </a:rPr>
              <a:t>.num_keywords, </a:t>
            </a:r>
            <a:r>
              <a:rPr lang="en-US" sz="1400" noProof="1">
                <a:solidFill>
                  <a:srgbClr val="569CD6"/>
                </a:solidFill>
                <a:latin typeface="Consolas"/>
              </a:rPr>
              <a:t>self</a:t>
            </a:r>
            <a:r>
              <a:rPr lang="en-US" sz="1400" noProof="1">
                <a:solidFill>
                  <a:srgbClr val="CCCCCC"/>
                </a:solidFill>
                <a:latin typeface="Consolas"/>
              </a:rPr>
              <a:t>.num_features), </a:t>
            </a:r>
            <a:r>
              <a:rPr lang="en-US" sz="1400" noProof="1">
                <a:solidFill>
                  <a:srgbClr val="9CDCFE"/>
                </a:solidFill>
                <a:latin typeface="Consolas"/>
              </a:rPr>
              <a:t>dtype</a:t>
            </a:r>
            <a:r>
              <a:rPr lang="en-US" sz="1400" noProof="1">
                <a:solidFill>
                  <a:srgbClr val="D4D4D4"/>
                </a:solidFill>
                <a:latin typeface="Consolas"/>
              </a:rPr>
              <a:t>=</a:t>
            </a:r>
            <a:r>
              <a:rPr lang="en-US" sz="1400" noProof="1">
                <a:solidFill>
                  <a:srgbClr val="4EC9B0"/>
                </a:solidFill>
                <a:latin typeface="Consolas"/>
              </a:rPr>
              <a:t>torch</a:t>
            </a:r>
            <a:r>
              <a:rPr lang="en-US" sz="1400" noProof="1">
                <a:solidFill>
                  <a:srgbClr val="CCCCCC"/>
                </a:solidFill>
                <a:latin typeface="Consolas"/>
              </a:rPr>
              <a:t>.</a:t>
            </a:r>
            <a:r>
              <a:rPr lang="en-US" sz="1400" noProof="1">
                <a:solidFill>
                  <a:srgbClr val="9CDCFE"/>
                </a:solidFill>
                <a:latin typeface="Consolas"/>
              </a:rPr>
              <a:t>float32</a:t>
            </a:r>
            <a:r>
              <a:rPr lang="en-US" sz="1400" noProof="1">
                <a:solidFill>
                  <a:srgbClr val="CCCCCC"/>
                </a:solidFill>
                <a:latin typeface="Consolas"/>
              </a:rPr>
              <a:t>),</a:t>
            </a:r>
            <a:endParaRPr lang="en-US" sz="1400" noProof="1"/>
          </a:p>
          <a:p>
            <a:r>
              <a:rPr lang="en-US" sz="1400" noProof="1">
                <a:solidFill>
                  <a:srgbClr val="CCCCCC"/>
                </a:solidFill>
                <a:latin typeface="Consolas"/>
              </a:rPr>
              <a:t>        </a:t>
            </a:r>
            <a:r>
              <a:rPr lang="en-US" sz="1400" noProof="1">
                <a:solidFill>
                  <a:srgbClr val="9CDCFE"/>
                </a:solidFill>
                <a:latin typeface="Consolas"/>
              </a:rPr>
              <a:t>cash</a:t>
            </a:r>
            <a:r>
              <a:rPr lang="en-US" sz="1400" noProof="1">
                <a:solidFill>
                  <a:srgbClr val="D4D4D4"/>
                </a:solidFill>
                <a:latin typeface="Consolas"/>
              </a:rPr>
              <a:t>=</a:t>
            </a:r>
            <a:r>
              <a:rPr lang="en-US" sz="1400" noProof="1">
                <a:solidFill>
                  <a:srgbClr val="4EC9B0"/>
                </a:solidFill>
                <a:latin typeface="Consolas"/>
              </a:rPr>
              <a:t>Unbounded</a:t>
            </a:r>
            <a:r>
              <a:rPr lang="en-US" sz="1400" noProof="1">
                <a:solidFill>
                  <a:srgbClr val="CCCCCC"/>
                </a:solidFill>
                <a:latin typeface="Consolas"/>
              </a:rPr>
              <a:t>(</a:t>
            </a:r>
            <a:r>
              <a:rPr lang="en-US" sz="1400" noProof="1">
                <a:solidFill>
                  <a:srgbClr val="9CDCFE"/>
                </a:solidFill>
                <a:latin typeface="Consolas"/>
              </a:rPr>
              <a:t>shape</a:t>
            </a:r>
            <a:r>
              <a:rPr lang="en-US" sz="1400" noProof="1">
                <a:solidFill>
                  <a:srgbClr val="D4D4D4"/>
                </a:solidFill>
                <a:latin typeface="Consolas"/>
              </a:rPr>
              <a:t>=</a:t>
            </a:r>
            <a:r>
              <a:rPr lang="en-US" sz="1400" noProof="1">
                <a:solidFill>
                  <a:srgbClr val="CCCCCC"/>
                </a:solidFill>
                <a:latin typeface="Consolas"/>
              </a:rPr>
              <a:t>(</a:t>
            </a:r>
            <a:r>
              <a:rPr lang="en-US" sz="1400" noProof="1">
                <a:solidFill>
                  <a:srgbClr val="B5CEA8"/>
                </a:solidFill>
                <a:latin typeface="Consolas"/>
              </a:rPr>
              <a:t>1</a:t>
            </a:r>
            <a:r>
              <a:rPr lang="en-US" sz="1400" noProof="1">
                <a:solidFill>
                  <a:srgbClr val="CCCCCC"/>
                </a:solidFill>
                <a:latin typeface="Consolas"/>
              </a:rPr>
              <a:t>,), </a:t>
            </a:r>
            <a:r>
              <a:rPr lang="en-US" sz="1400" noProof="1">
                <a:solidFill>
                  <a:srgbClr val="9CDCFE"/>
                </a:solidFill>
                <a:latin typeface="Consolas"/>
              </a:rPr>
              <a:t>dtype</a:t>
            </a:r>
            <a:r>
              <a:rPr lang="en-US" sz="1400" noProof="1">
                <a:solidFill>
                  <a:srgbClr val="D4D4D4"/>
                </a:solidFill>
                <a:latin typeface="Consolas"/>
              </a:rPr>
              <a:t>=</a:t>
            </a:r>
            <a:r>
              <a:rPr lang="en-US" sz="1400" noProof="1">
                <a:solidFill>
                  <a:srgbClr val="4EC9B0"/>
                </a:solidFill>
                <a:latin typeface="Consolas"/>
              </a:rPr>
              <a:t>torch</a:t>
            </a:r>
            <a:r>
              <a:rPr lang="en-US" sz="1400" noProof="1">
                <a:solidFill>
                  <a:srgbClr val="CCCCCC"/>
                </a:solidFill>
                <a:latin typeface="Consolas"/>
              </a:rPr>
              <a:t>.</a:t>
            </a:r>
            <a:r>
              <a:rPr lang="en-US" sz="1400" noProof="1">
                <a:solidFill>
                  <a:srgbClr val="9CDCFE"/>
                </a:solidFill>
                <a:latin typeface="Consolas"/>
              </a:rPr>
              <a:t>float32</a:t>
            </a:r>
            <a:r>
              <a:rPr lang="en-US" sz="1400" noProof="1">
                <a:solidFill>
                  <a:srgbClr val="CCCCCC"/>
                </a:solidFill>
                <a:latin typeface="Consolas"/>
              </a:rPr>
              <a:t>),</a:t>
            </a:r>
            <a:endParaRPr lang="en-US" sz="1400" noProof="1"/>
          </a:p>
          <a:p>
            <a:r>
              <a:rPr lang="en-US" sz="1400" noProof="1">
                <a:solidFill>
                  <a:srgbClr val="CCCCCC"/>
                </a:solidFill>
                <a:latin typeface="Consolas"/>
              </a:rPr>
              <a:t>        </a:t>
            </a:r>
            <a:r>
              <a:rPr lang="en-US" sz="1400" noProof="1">
                <a:solidFill>
                  <a:srgbClr val="9CDCFE"/>
                </a:solidFill>
                <a:latin typeface="Consolas"/>
              </a:rPr>
              <a:t>holdings</a:t>
            </a:r>
            <a:r>
              <a:rPr lang="en-US" sz="1400" noProof="1">
                <a:solidFill>
                  <a:srgbClr val="D4D4D4"/>
                </a:solidFill>
                <a:latin typeface="Consolas"/>
              </a:rPr>
              <a:t>=</a:t>
            </a:r>
            <a:r>
              <a:rPr lang="en-US" sz="1400" noProof="1">
                <a:solidFill>
                  <a:srgbClr val="4EC9B0"/>
                </a:solidFill>
                <a:latin typeface="Consolas"/>
              </a:rPr>
              <a:t>Bounded</a:t>
            </a:r>
            <a:r>
              <a:rPr lang="en-US" sz="1400" noProof="1">
                <a:solidFill>
                  <a:srgbClr val="CCCCCC"/>
                </a:solidFill>
                <a:latin typeface="Consolas"/>
              </a:rPr>
              <a:t>(</a:t>
            </a:r>
            <a:r>
              <a:rPr lang="en-US" sz="1400" noProof="1">
                <a:solidFill>
                  <a:srgbClr val="9CDCFE"/>
                </a:solidFill>
                <a:latin typeface="Consolas"/>
              </a:rPr>
              <a:t>low</a:t>
            </a:r>
            <a:r>
              <a:rPr lang="en-US" sz="1400" noProof="1">
                <a:solidFill>
                  <a:srgbClr val="D4D4D4"/>
                </a:solidFill>
                <a:latin typeface="Consolas"/>
              </a:rPr>
              <a:t>=</a:t>
            </a:r>
            <a:r>
              <a:rPr lang="en-US" sz="1400" noProof="1">
                <a:solidFill>
                  <a:srgbClr val="B5CEA8"/>
                </a:solidFill>
                <a:latin typeface="Consolas"/>
              </a:rPr>
              <a:t>0</a:t>
            </a:r>
            <a:r>
              <a:rPr lang="en-US" sz="1400" noProof="1">
                <a:solidFill>
                  <a:srgbClr val="CCCCCC"/>
                </a:solidFill>
                <a:latin typeface="Consolas"/>
              </a:rPr>
              <a:t>, </a:t>
            </a:r>
            <a:r>
              <a:rPr lang="en-US" sz="1400" noProof="1">
                <a:solidFill>
                  <a:srgbClr val="9CDCFE"/>
                </a:solidFill>
                <a:latin typeface="Consolas"/>
              </a:rPr>
              <a:t>high</a:t>
            </a:r>
            <a:r>
              <a:rPr lang="en-US" sz="1400" noProof="1">
                <a:solidFill>
                  <a:srgbClr val="D4D4D4"/>
                </a:solidFill>
                <a:latin typeface="Consolas"/>
              </a:rPr>
              <a:t>=</a:t>
            </a:r>
            <a:r>
              <a:rPr lang="en-US" sz="1400" noProof="1">
                <a:solidFill>
                  <a:srgbClr val="B5CEA8"/>
                </a:solidFill>
                <a:latin typeface="Consolas"/>
              </a:rPr>
              <a:t>1</a:t>
            </a:r>
            <a:r>
              <a:rPr lang="en-US" sz="1400" noProof="1">
                <a:solidFill>
                  <a:srgbClr val="CCCCCC"/>
                </a:solidFill>
                <a:latin typeface="Consolas"/>
              </a:rPr>
              <a:t>, </a:t>
            </a:r>
            <a:r>
              <a:rPr lang="en-US" sz="1400" noProof="1">
                <a:solidFill>
                  <a:srgbClr val="9CDCFE"/>
                </a:solidFill>
                <a:latin typeface="Consolas"/>
              </a:rPr>
              <a:t>shape</a:t>
            </a:r>
            <a:r>
              <a:rPr lang="en-US" sz="1400" noProof="1">
                <a:solidFill>
                  <a:srgbClr val="D4D4D4"/>
                </a:solidFill>
                <a:latin typeface="Consolas"/>
              </a:rPr>
              <a:t>=</a:t>
            </a:r>
            <a:r>
              <a:rPr lang="en-US" sz="1400" noProof="1">
                <a:solidFill>
                  <a:srgbClr val="CCCCCC"/>
                </a:solidFill>
                <a:latin typeface="Consolas"/>
              </a:rPr>
              <a:t>(</a:t>
            </a:r>
            <a:r>
              <a:rPr lang="en-US" sz="1400" noProof="1">
                <a:solidFill>
                  <a:srgbClr val="569CD6"/>
                </a:solidFill>
                <a:latin typeface="Consolas"/>
              </a:rPr>
              <a:t>self</a:t>
            </a:r>
            <a:r>
              <a:rPr lang="en-US" sz="1400" noProof="1">
                <a:solidFill>
                  <a:srgbClr val="CCCCCC"/>
                </a:solidFill>
                <a:latin typeface="Consolas"/>
              </a:rPr>
              <a:t>.num_keywords,), </a:t>
            </a:r>
            <a:r>
              <a:rPr lang="en-US" sz="1400" noProof="1">
                <a:solidFill>
                  <a:srgbClr val="9CDCFE"/>
                </a:solidFill>
                <a:latin typeface="Consolas"/>
              </a:rPr>
              <a:t>dtype</a:t>
            </a:r>
            <a:r>
              <a:rPr lang="en-US" sz="1400" noProof="1">
                <a:solidFill>
                  <a:srgbClr val="D4D4D4"/>
                </a:solidFill>
                <a:latin typeface="Consolas"/>
              </a:rPr>
              <a:t>=</a:t>
            </a:r>
            <a:r>
              <a:rPr lang="en-US" sz="1400" noProof="1">
                <a:solidFill>
                  <a:srgbClr val="4EC9B0"/>
                </a:solidFill>
                <a:latin typeface="Consolas"/>
              </a:rPr>
              <a:t>torch</a:t>
            </a:r>
            <a:r>
              <a:rPr lang="en-US" sz="1400" noProof="1">
                <a:solidFill>
                  <a:srgbClr val="CCCCCC"/>
                </a:solidFill>
                <a:latin typeface="Consolas"/>
              </a:rPr>
              <a:t>.</a:t>
            </a:r>
            <a:r>
              <a:rPr lang="en-US" sz="1400" noProof="1">
                <a:solidFill>
                  <a:srgbClr val="9CDCFE"/>
                </a:solidFill>
                <a:latin typeface="Consolas"/>
              </a:rPr>
              <a:t>int</a:t>
            </a:r>
            <a:r>
              <a:rPr lang="en-US" sz="1400" noProof="1">
                <a:solidFill>
                  <a:srgbClr val="CCCCCC"/>
                </a:solidFill>
                <a:latin typeface="Consolas"/>
              </a:rPr>
              <a:t>, </a:t>
            </a:r>
            <a:r>
              <a:rPr lang="en-US" sz="1400" noProof="1">
                <a:solidFill>
                  <a:srgbClr val="9CDCFE"/>
                </a:solidFill>
                <a:latin typeface="Consolas"/>
              </a:rPr>
              <a:t>domain</a:t>
            </a:r>
            <a:r>
              <a:rPr lang="en-US" sz="1400" noProof="1">
                <a:solidFill>
                  <a:srgbClr val="D4D4D4"/>
                </a:solidFill>
                <a:latin typeface="Consolas"/>
              </a:rPr>
              <a:t>=</a:t>
            </a:r>
            <a:r>
              <a:rPr lang="en-US" sz="1400" noProof="1">
                <a:solidFill>
                  <a:srgbClr val="CE9178"/>
                </a:solidFill>
                <a:latin typeface="Consolas"/>
              </a:rPr>
              <a:t>"discrete"</a:t>
            </a:r>
            <a:r>
              <a:rPr lang="en-US" sz="1400" noProof="1">
                <a:solidFill>
                  <a:srgbClr val="CCCCCC"/>
                </a:solidFill>
                <a:latin typeface="Consolas"/>
              </a:rPr>
              <a:t>)</a:t>
            </a:r>
            <a:endParaRPr lang="en-US" sz="1400" noProof="1"/>
          </a:p>
          <a:p>
            <a:r>
              <a:rPr lang="en-US" sz="1400" noProof="1">
                <a:solidFill>
                  <a:srgbClr val="CCCCCC"/>
                </a:solidFill>
                <a:latin typeface="Consolas"/>
              </a:rPr>
              <a:t>    ),</a:t>
            </a:r>
            <a:endParaRPr lang="en-US" sz="1400" noProof="1"/>
          </a:p>
          <a:p>
            <a:r>
              <a:rPr lang="en-US" sz="1400" noProof="1">
                <a:solidFill>
                  <a:srgbClr val="CCCCCC"/>
                </a:solidFill>
                <a:latin typeface="Consolas"/>
              </a:rPr>
              <a:t>    </a:t>
            </a:r>
            <a:r>
              <a:rPr lang="en-US" sz="1400" noProof="1">
                <a:solidFill>
                  <a:srgbClr val="9CDCFE"/>
                </a:solidFill>
                <a:latin typeface="Consolas"/>
              </a:rPr>
              <a:t>step_count</a:t>
            </a:r>
            <a:r>
              <a:rPr lang="en-US" sz="1400" noProof="1">
                <a:solidFill>
                  <a:srgbClr val="D4D4D4"/>
                </a:solidFill>
                <a:latin typeface="Consolas"/>
              </a:rPr>
              <a:t>=</a:t>
            </a:r>
            <a:r>
              <a:rPr lang="en-US" sz="1400" noProof="1">
                <a:solidFill>
                  <a:srgbClr val="4EC9B0"/>
                </a:solidFill>
                <a:latin typeface="Consolas"/>
              </a:rPr>
              <a:t>Unbounded</a:t>
            </a:r>
            <a:r>
              <a:rPr lang="en-US" sz="1400" noProof="1">
                <a:solidFill>
                  <a:srgbClr val="CCCCCC"/>
                </a:solidFill>
                <a:latin typeface="Consolas"/>
              </a:rPr>
              <a:t>(</a:t>
            </a:r>
            <a:r>
              <a:rPr lang="en-US" sz="1400" noProof="1">
                <a:solidFill>
                  <a:srgbClr val="9CDCFE"/>
                </a:solidFill>
                <a:latin typeface="Consolas"/>
              </a:rPr>
              <a:t>shape</a:t>
            </a:r>
            <a:r>
              <a:rPr lang="en-US" sz="1400" noProof="1">
                <a:solidFill>
                  <a:srgbClr val="D4D4D4"/>
                </a:solidFill>
                <a:latin typeface="Consolas"/>
              </a:rPr>
              <a:t>=</a:t>
            </a:r>
            <a:r>
              <a:rPr lang="en-US" sz="1400" noProof="1">
                <a:solidFill>
                  <a:srgbClr val="CCCCCC"/>
                </a:solidFill>
                <a:latin typeface="Consolas"/>
              </a:rPr>
              <a:t>(</a:t>
            </a:r>
            <a:r>
              <a:rPr lang="en-US" sz="1400" noProof="1">
                <a:solidFill>
                  <a:srgbClr val="B5CEA8"/>
                </a:solidFill>
                <a:latin typeface="Consolas"/>
              </a:rPr>
              <a:t>1</a:t>
            </a:r>
            <a:r>
              <a:rPr lang="en-US" sz="1400" noProof="1">
                <a:solidFill>
                  <a:srgbClr val="CCCCCC"/>
                </a:solidFill>
                <a:latin typeface="Consolas"/>
              </a:rPr>
              <a:t>,), </a:t>
            </a:r>
            <a:r>
              <a:rPr lang="en-US" sz="1400" noProof="1">
                <a:solidFill>
                  <a:srgbClr val="9CDCFE"/>
                </a:solidFill>
                <a:latin typeface="Consolas"/>
              </a:rPr>
              <a:t>dtype</a:t>
            </a:r>
            <a:r>
              <a:rPr lang="en-US" sz="1400" noProof="1">
                <a:solidFill>
                  <a:srgbClr val="D4D4D4"/>
                </a:solidFill>
                <a:latin typeface="Consolas"/>
              </a:rPr>
              <a:t>=</a:t>
            </a:r>
            <a:r>
              <a:rPr lang="en-US" sz="1400" noProof="1">
                <a:solidFill>
                  <a:srgbClr val="4EC9B0"/>
                </a:solidFill>
                <a:latin typeface="Consolas"/>
              </a:rPr>
              <a:t>torch</a:t>
            </a:r>
            <a:r>
              <a:rPr lang="en-US" sz="1400" noProof="1">
                <a:solidFill>
                  <a:srgbClr val="CCCCCC"/>
                </a:solidFill>
                <a:latin typeface="Consolas"/>
              </a:rPr>
              <a:t>.</a:t>
            </a:r>
            <a:r>
              <a:rPr lang="en-US" sz="1400" noProof="1">
                <a:solidFill>
                  <a:srgbClr val="9CDCFE"/>
                </a:solidFill>
                <a:latin typeface="Consolas"/>
              </a:rPr>
              <a:t>int64</a:t>
            </a:r>
            <a:r>
              <a:rPr lang="en-US" sz="1400" noProof="1">
                <a:solidFill>
                  <a:srgbClr val="CCCCCC"/>
                </a:solidFill>
                <a:latin typeface="Consolas"/>
              </a:rPr>
              <a:t>)</a:t>
            </a:r>
            <a:endParaRPr lang="en-US" sz="1400" noProof="1"/>
          </a:p>
          <a:p>
            <a:r>
              <a:rPr lang="en-US" sz="1400" noProof="1">
                <a:solidFill>
                  <a:srgbClr val="CCCCCC"/>
                </a:solidFill>
                <a:latin typeface="Consolas"/>
              </a:rPr>
              <a:t>)</a:t>
            </a:r>
            <a:endParaRPr lang="en-US" sz="1400" noProof="1"/>
          </a:p>
          <a:p>
            <a:r>
              <a:rPr lang="en-US" sz="1400" noProof="1">
                <a:solidFill>
                  <a:srgbClr val="569CD6"/>
                </a:solidFill>
                <a:latin typeface="Consolas"/>
              </a:rPr>
              <a:t>self</a:t>
            </a:r>
            <a:r>
              <a:rPr lang="en-US" sz="1400" noProof="1">
                <a:solidFill>
                  <a:srgbClr val="CCCCCC"/>
                </a:solidFill>
                <a:latin typeface="Consolas"/>
              </a:rPr>
              <a:t>.done_spec </a:t>
            </a:r>
            <a:r>
              <a:rPr lang="en-US" sz="1400" noProof="1">
                <a:solidFill>
                  <a:srgbClr val="D4D4D4"/>
                </a:solidFill>
                <a:latin typeface="Consolas"/>
              </a:rPr>
              <a:t>=</a:t>
            </a:r>
            <a:r>
              <a:rPr lang="en-US" sz="1400" noProof="1">
                <a:solidFill>
                  <a:srgbClr val="CCCCCC"/>
                </a:solidFill>
                <a:latin typeface="Consolas"/>
              </a:rPr>
              <a:t> </a:t>
            </a:r>
            <a:r>
              <a:rPr lang="en-US" sz="1400" noProof="1">
                <a:solidFill>
                  <a:srgbClr val="4EC9B0"/>
                </a:solidFill>
                <a:latin typeface="Consolas"/>
              </a:rPr>
              <a:t>Composite</a:t>
            </a:r>
            <a:r>
              <a:rPr lang="en-US" sz="1400" noProof="1">
                <a:solidFill>
                  <a:srgbClr val="CCCCCC"/>
                </a:solidFill>
                <a:latin typeface="Consolas"/>
              </a:rPr>
              <a:t>(</a:t>
            </a:r>
            <a:endParaRPr lang="en-US" sz="1400" noProof="1"/>
          </a:p>
          <a:p>
            <a:r>
              <a:rPr lang="en-US" sz="1400" noProof="1">
                <a:solidFill>
                  <a:srgbClr val="CCCCCC"/>
                </a:solidFill>
                <a:latin typeface="Consolas"/>
              </a:rPr>
              <a:t>    </a:t>
            </a:r>
            <a:r>
              <a:rPr lang="en-US" sz="1400" noProof="1">
                <a:solidFill>
                  <a:srgbClr val="9CDCFE"/>
                </a:solidFill>
                <a:latin typeface="Consolas"/>
              </a:rPr>
              <a:t>done</a:t>
            </a:r>
            <a:r>
              <a:rPr lang="en-US" sz="1400" noProof="1">
                <a:solidFill>
                  <a:srgbClr val="D4D4D4"/>
                </a:solidFill>
                <a:latin typeface="Consolas"/>
              </a:rPr>
              <a:t>=</a:t>
            </a:r>
            <a:r>
              <a:rPr lang="en-US" sz="1400" noProof="1">
                <a:solidFill>
                  <a:srgbClr val="4EC9B0"/>
                </a:solidFill>
                <a:latin typeface="Consolas"/>
              </a:rPr>
              <a:t>Binary</a:t>
            </a:r>
            <a:r>
              <a:rPr lang="en-US" sz="1400" noProof="1">
                <a:solidFill>
                  <a:srgbClr val="CCCCCC"/>
                </a:solidFill>
                <a:latin typeface="Consolas"/>
              </a:rPr>
              <a:t>(</a:t>
            </a:r>
            <a:r>
              <a:rPr lang="en-US" sz="1400" noProof="1">
                <a:solidFill>
                  <a:srgbClr val="9CDCFE"/>
                </a:solidFill>
                <a:latin typeface="Consolas"/>
              </a:rPr>
              <a:t>shape</a:t>
            </a:r>
            <a:r>
              <a:rPr lang="en-US" sz="1400" noProof="1">
                <a:solidFill>
                  <a:srgbClr val="D4D4D4"/>
                </a:solidFill>
                <a:latin typeface="Consolas"/>
              </a:rPr>
              <a:t>=</a:t>
            </a:r>
            <a:r>
              <a:rPr lang="en-US" sz="1400" noProof="1">
                <a:solidFill>
                  <a:srgbClr val="CCCCCC"/>
                </a:solidFill>
                <a:latin typeface="Consolas"/>
              </a:rPr>
              <a:t>(</a:t>
            </a:r>
            <a:r>
              <a:rPr lang="en-US" sz="1400" noProof="1">
                <a:solidFill>
                  <a:srgbClr val="B5CEA8"/>
                </a:solidFill>
                <a:latin typeface="Consolas"/>
              </a:rPr>
              <a:t>1</a:t>
            </a:r>
            <a:r>
              <a:rPr lang="en-US" sz="1400" noProof="1">
                <a:solidFill>
                  <a:srgbClr val="CCCCCC"/>
                </a:solidFill>
                <a:latin typeface="Consolas"/>
              </a:rPr>
              <a:t>,), </a:t>
            </a:r>
            <a:r>
              <a:rPr lang="en-US" sz="1400" noProof="1">
                <a:solidFill>
                  <a:srgbClr val="9CDCFE"/>
                </a:solidFill>
                <a:latin typeface="Consolas"/>
              </a:rPr>
              <a:t>dtype</a:t>
            </a:r>
            <a:r>
              <a:rPr lang="en-US" sz="1400" noProof="1">
                <a:solidFill>
                  <a:srgbClr val="D4D4D4"/>
                </a:solidFill>
                <a:latin typeface="Consolas"/>
              </a:rPr>
              <a:t>=</a:t>
            </a:r>
            <a:r>
              <a:rPr lang="en-US" sz="1400" noProof="1">
                <a:solidFill>
                  <a:srgbClr val="4EC9B0"/>
                </a:solidFill>
                <a:latin typeface="Consolas"/>
              </a:rPr>
              <a:t>torch</a:t>
            </a:r>
            <a:r>
              <a:rPr lang="en-US" sz="1400" noProof="1">
                <a:solidFill>
                  <a:srgbClr val="CCCCCC"/>
                </a:solidFill>
                <a:latin typeface="Consolas"/>
              </a:rPr>
              <a:t>.</a:t>
            </a:r>
            <a:r>
              <a:rPr lang="en-US" sz="1400" noProof="1">
                <a:solidFill>
                  <a:srgbClr val="9CDCFE"/>
                </a:solidFill>
                <a:latin typeface="Consolas"/>
              </a:rPr>
              <a:t>bool</a:t>
            </a:r>
            <a:r>
              <a:rPr lang="en-US" sz="1400" noProof="1">
                <a:solidFill>
                  <a:srgbClr val="CCCCCC"/>
                </a:solidFill>
                <a:latin typeface="Consolas"/>
              </a:rPr>
              <a:t>),</a:t>
            </a:r>
            <a:endParaRPr lang="en-US" sz="1400" noProof="1"/>
          </a:p>
          <a:p>
            <a:r>
              <a:rPr lang="en-US" sz="1400" noProof="1">
                <a:solidFill>
                  <a:srgbClr val="CCCCCC"/>
                </a:solidFill>
                <a:latin typeface="Consolas"/>
              </a:rPr>
              <a:t>    </a:t>
            </a:r>
            <a:r>
              <a:rPr lang="en-US" sz="1400" noProof="1">
                <a:solidFill>
                  <a:srgbClr val="9CDCFE"/>
                </a:solidFill>
                <a:latin typeface="Consolas"/>
              </a:rPr>
              <a:t>terminated</a:t>
            </a:r>
            <a:r>
              <a:rPr lang="en-US" sz="1400" noProof="1">
                <a:solidFill>
                  <a:srgbClr val="D4D4D4"/>
                </a:solidFill>
                <a:latin typeface="Consolas"/>
              </a:rPr>
              <a:t>=</a:t>
            </a:r>
            <a:r>
              <a:rPr lang="en-US" sz="1400" noProof="1">
                <a:solidFill>
                  <a:srgbClr val="4EC9B0"/>
                </a:solidFill>
                <a:latin typeface="Consolas"/>
              </a:rPr>
              <a:t>Binary</a:t>
            </a:r>
            <a:r>
              <a:rPr lang="en-US" sz="1400" noProof="1">
                <a:solidFill>
                  <a:srgbClr val="CCCCCC"/>
                </a:solidFill>
                <a:latin typeface="Consolas"/>
              </a:rPr>
              <a:t>(</a:t>
            </a:r>
            <a:r>
              <a:rPr lang="en-US" sz="1400" noProof="1">
                <a:solidFill>
                  <a:srgbClr val="9CDCFE"/>
                </a:solidFill>
                <a:latin typeface="Consolas"/>
              </a:rPr>
              <a:t>shape</a:t>
            </a:r>
            <a:r>
              <a:rPr lang="en-US" sz="1400" noProof="1">
                <a:solidFill>
                  <a:srgbClr val="D4D4D4"/>
                </a:solidFill>
                <a:latin typeface="Consolas"/>
              </a:rPr>
              <a:t>=</a:t>
            </a:r>
            <a:r>
              <a:rPr lang="en-US" sz="1400" noProof="1">
                <a:solidFill>
                  <a:srgbClr val="CCCCCC"/>
                </a:solidFill>
                <a:latin typeface="Consolas"/>
              </a:rPr>
              <a:t>(</a:t>
            </a:r>
            <a:r>
              <a:rPr lang="en-US" sz="1400" noProof="1">
                <a:solidFill>
                  <a:srgbClr val="B5CEA8"/>
                </a:solidFill>
                <a:latin typeface="Consolas"/>
              </a:rPr>
              <a:t>1</a:t>
            </a:r>
            <a:r>
              <a:rPr lang="en-US" sz="1400" noProof="1">
                <a:solidFill>
                  <a:srgbClr val="CCCCCC"/>
                </a:solidFill>
                <a:latin typeface="Consolas"/>
              </a:rPr>
              <a:t>,), </a:t>
            </a:r>
            <a:r>
              <a:rPr lang="en-US" sz="1400" noProof="1">
                <a:solidFill>
                  <a:srgbClr val="9CDCFE"/>
                </a:solidFill>
                <a:latin typeface="Consolas"/>
              </a:rPr>
              <a:t>dtype</a:t>
            </a:r>
            <a:r>
              <a:rPr lang="en-US" sz="1400" noProof="1">
                <a:solidFill>
                  <a:srgbClr val="D4D4D4"/>
                </a:solidFill>
                <a:latin typeface="Consolas"/>
              </a:rPr>
              <a:t>=</a:t>
            </a:r>
            <a:r>
              <a:rPr lang="en-US" sz="1400" noProof="1">
                <a:solidFill>
                  <a:srgbClr val="4EC9B0"/>
                </a:solidFill>
                <a:latin typeface="Consolas"/>
              </a:rPr>
              <a:t>torch</a:t>
            </a:r>
            <a:r>
              <a:rPr lang="en-US" sz="1400" noProof="1">
                <a:solidFill>
                  <a:srgbClr val="CCCCCC"/>
                </a:solidFill>
                <a:latin typeface="Consolas"/>
              </a:rPr>
              <a:t>.</a:t>
            </a:r>
            <a:r>
              <a:rPr lang="en-US" sz="1400" noProof="1">
                <a:solidFill>
                  <a:srgbClr val="9CDCFE"/>
                </a:solidFill>
                <a:latin typeface="Consolas"/>
              </a:rPr>
              <a:t>bool</a:t>
            </a:r>
            <a:r>
              <a:rPr lang="en-US" sz="1400" noProof="1">
                <a:solidFill>
                  <a:srgbClr val="CCCCCC"/>
                </a:solidFill>
                <a:latin typeface="Consolas"/>
              </a:rPr>
              <a:t>),</a:t>
            </a:r>
            <a:endParaRPr lang="en-US" sz="1400" noProof="1"/>
          </a:p>
          <a:p>
            <a:r>
              <a:rPr lang="en-US" sz="1400" noProof="1">
                <a:solidFill>
                  <a:srgbClr val="CCCCCC"/>
                </a:solidFill>
                <a:latin typeface="Consolas"/>
              </a:rPr>
              <a:t>    </a:t>
            </a:r>
            <a:r>
              <a:rPr lang="en-US" sz="1400" noProof="1">
                <a:solidFill>
                  <a:srgbClr val="9CDCFE"/>
                </a:solidFill>
                <a:latin typeface="Consolas"/>
              </a:rPr>
              <a:t>truncated</a:t>
            </a:r>
            <a:r>
              <a:rPr lang="en-US" sz="1400" noProof="1">
                <a:solidFill>
                  <a:srgbClr val="D4D4D4"/>
                </a:solidFill>
                <a:latin typeface="Consolas"/>
              </a:rPr>
              <a:t>=</a:t>
            </a:r>
            <a:r>
              <a:rPr lang="en-US" sz="1400" noProof="1">
                <a:solidFill>
                  <a:srgbClr val="4EC9B0"/>
                </a:solidFill>
                <a:latin typeface="Consolas"/>
              </a:rPr>
              <a:t>Binary</a:t>
            </a:r>
            <a:r>
              <a:rPr lang="en-US" sz="1400" noProof="1">
                <a:solidFill>
                  <a:srgbClr val="CCCCCC"/>
                </a:solidFill>
                <a:latin typeface="Consolas"/>
              </a:rPr>
              <a:t>(</a:t>
            </a:r>
            <a:r>
              <a:rPr lang="en-US" sz="1400" noProof="1">
                <a:solidFill>
                  <a:srgbClr val="9CDCFE"/>
                </a:solidFill>
                <a:latin typeface="Consolas"/>
              </a:rPr>
              <a:t>shape</a:t>
            </a:r>
            <a:r>
              <a:rPr lang="en-US" sz="1400" noProof="1">
                <a:solidFill>
                  <a:srgbClr val="D4D4D4"/>
                </a:solidFill>
                <a:latin typeface="Consolas"/>
              </a:rPr>
              <a:t>=</a:t>
            </a:r>
            <a:r>
              <a:rPr lang="en-US" sz="1400" noProof="1">
                <a:solidFill>
                  <a:srgbClr val="CCCCCC"/>
                </a:solidFill>
                <a:latin typeface="Consolas"/>
              </a:rPr>
              <a:t>(</a:t>
            </a:r>
            <a:r>
              <a:rPr lang="en-US" sz="1400" noProof="1">
                <a:solidFill>
                  <a:srgbClr val="B5CEA8"/>
                </a:solidFill>
                <a:latin typeface="Consolas"/>
              </a:rPr>
              <a:t>1</a:t>
            </a:r>
            <a:r>
              <a:rPr lang="en-US" sz="1400" noProof="1">
                <a:solidFill>
                  <a:srgbClr val="CCCCCC"/>
                </a:solidFill>
                <a:latin typeface="Consolas"/>
              </a:rPr>
              <a:t>,), </a:t>
            </a:r>
            <a:r>
              <a:rPr lang="en-US" sz="1400" noProof="1">
                <a:solidFill>
                  <a:srgbClr val="9CDCFE"/>
                </a:solidFill>
                <a:latin typeface="Consolas"/>
              </a:rPr>
              <a:t>dtype</a:t>
            </a:r>
            <a:r>
              <a:rPr lang="en-US" sz="1400" noProof="1">
                <a:solidFill>
                  <a:srgbClr val="D4D4D4"/>
                </a:solidFill>
                <a:latin typeface="Consolas"/>
              </a:rPr>
              <a:t>=</a:t>
            </a:r>
            <a:r>
              <a:rPr lang="en-US" sz="1400" noProof="1">
                <a:solidFill>
                  <a:srgbClr val="4EC9B0"/>
                </a:solidFill>
                <a:latin typeface="Consolas"/>
              </a:rPr>
              <a:t>torch</a:t>
            </a:r>
            <a:r>
              <a:rPr lang="en-US" sz="1400" noProof="1">
                <a:solidFill>
                  <a:srgbClr val="CCCCCC"/>
                </a:solidFill>
                <a:latin typeface="Consolas"/>
              </a:rPr>
              <a:t>.</a:t>
            </a:r>
            <a:r>
              <a:rPr lang="en-US" sz="1400" noProof="1">
                <a:solidFill>
                  <a:srgbClr val="9CDCFE"/>
                </a:solidFill>
                <a:latin typeface="Consolas"/>
              </a:rPr>
              <a:t>bool</a:t>
            </a:r>
            <a:r>
              <a:rPr lang="en-US" sz="1400" noProof="1">
                <a:solidFill>
                  <a:srgbClr val="CCCCCC"/>
                </a:solidFill>
                <a:latin typeface="Consolas"/>
              </a:rPr>
              <a:t>)</a:t>
            </a:r>
            <a:endParaRPr lang="en-US" sz="1400" noProof="1"/>
          </a:p>
          <a:p>
            <a:r>
              <a:rPr lang="en-US" sz="1400" noProof="1">
                <a:solidFill>
                  <a:srgbClr val="CCCCCC"/>
                </a:solidFill>
                <a:latin typeface="Consolas"/>
              </a:rPr>
              <a:t>)</a:t>
            </a:r>
            <a:endParaRPr lang="en-US" sz="1400" noProof="1"/>
          </a:p>
        </p:txBody>
      </p:sp>
    </p:spTree>
    <p:extLst>
      <p:ext uri="{BB962C8B-B14F-4D97-AF65-F5344CB8AC3E}">
        <p14:creationId xmlns:p14="http://schemas.microsoft.com/office/powerpoint/2010/main" val="3095461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7F104-8FAF-B434-032F-09A50F5335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4AA5DE-9004-B746-ABBC-89A2490001FB}"/>
              </a:ext>
            </a:extLst>
          </p:cNvPr>
          <p:cNvSpPr>
            <a:spLocks noGrp="1"/>
          </p:cNvSpPr>
          <p:nvPr>
            <p:ph type="title"/>
          </p:nvPr>
        </p:nvSpPr>
        <p:spPr/>
        <p:txBody>
          <a:bodyPr>
            <a:normAutofit fontScale="90000"/>
          </a:bodyPr>
          <a:lstStyle/>
          <a:p>
            <a:r>
              <a:rPr lang="en-US"/>
              <a:t>Code </a:t>
            </a:r>
            <a:br>
              <a:rPr lang="en-US"/>
            </a:br>
            <a:r>
              <a:rPr lang="en-US"/>
              <a:t>Custom Environment - _step</a:t>
            </a:r>
          </a:p>
        </p:txBody>
      </p:sp>
      <p:sp>
        <p:nvSpPr>
          <p:cNvPr id="3" name="Text Placeholder 2">
            <a:extLst>
              <a:ext uri="{FF2B5EF4-FFF2-40B4-BE49-F238E27FC236}">
                <a16:creationId xmlns:a16="http://schemas.microsoft.com/office/drawing/2014/main" id="{F6881EE2-D076-3341-D4A7-054EF6643D8B}"/>
              </a:ext>
            </a:extLst>
          </p:cNvPr>
          <p:cNvSpPr>
            <a:spLocks noGrp="1"/>
          </p:cNvSpPr>
          <p:nvPr>
            <p:ph idx="1"/>
          </p:nvPr>
        </p:nvSpPr>
        <p:spPr/>
        <p:txBody>
          <a:bodyPr vert="horz" lIns="91440" tIns="45720" rIns="91440" bIns="45720" rtlCol="0" anchor="t">
            <a:normAutofit/>
          </a:bodyPr>
          <a:lstStyle/>
          <a:p>
            <a:pPr marL="608965" indent="-456565"/>
            <a:r>
              <a:rPr lang="en-US" sz="2400" dirty="0"/>
              <a:t>Holt die </a:t>
            </a:r>
            <a:r>
              <a:rPr lang="en-US" sz="2400" dirty="0" err="1"/>
              <a:t>gewählte</a:t>
            </a:r>
            <a:r>
              <a:rPr lang="en-US" sz="2400" dirty="0"/>
              <a:t> Action </a:t>
            </a:r>
            <a:r>
              <a:rPr lang="en-US" sz="2400" dirty="0" err="1"/>
              <a:t>aus</a:t>
            </a:r>
            <a:r>
              <a:rPr lang="en-US" sz="2400" dirty="0"/>
              <a:t> dem </a:t>
            </a:r>
            <a:r>
              <a:rPr lang="en-US" sz="2400" dirty="0" err="1"/>
              <a:t>TensorDict</a:t>
            </a:r>
            <a:endParaRPr lang="en-US" sz="2400"/>
          </a:p>
          <a:p>
            <a:pPr marL="608965" indent="-456565"/>
            <a:r>
              <a:rPr lang="en-US" sz="2400" dirty="0" err="1"/>
              <a:t>Aktualisiert</a:t>
            </a:r>
            <a:r>
              <a:rPr lang="en-US" sz="2400" dirty="0"/>
              <a:t> den State (Geld, welches Keyword </a:t>
            </a:r>
            <a:r>
              <a:rPr lang="en-US" sz="2400" dirty="0" err="1"/>
              <a:t>wir</a:t>
            </a:r>
            <a:r>
              <a:rPr lang="en-US" sz="2400" dirty="0"/>
              <a:t> </a:t>
            </a:r>
            <a:r>
              <a:rPr lang="en-US" sz="2400" dirty="0" err="1"/>
              <a:t>kaufen</a:t>
            </a:r>
            <a:r>
              <a:rPr lang="en-US" sz="2400" dirty="0"/>
              <a:t>)</a:t>
            </a:r>
            <a:endParaRPr lang="en-US" sz="2400" dirty="0">
              <a:ea typeface="Calibri"/>
              <a:cs typeface="Calibri"/>
            </a:endParaRPr>
          </a:p>
          <a:p>
            <a:pPr marL="608965" indent="-456565"/>
            <a:r>
              <a:rPr lang="en-US" sz="2400" dirty="0" err="1"/>
              <a:t>Berechnet</a:t>
            </a:r>
            <a:r>
              <a:rPr lang="en-US" sz="2400" dirty="0"/>
              <a:t> den Reward</a:t>
            </a:r>
            <a:endParaRPr lang="en-US" sz="2400" dirty="0">
              <a:ea typeface="Calibri"/>
              <a:cs typeface="Calibri"/>
            </a:endParaRPr>
          </a:p>
          <a:p>
            <a:pPr marL="608965" indent="-456565"/>
            <a:r>
              <a:rPr lang="en-US" sz="2400" dirty="0" err="1"/>
              <a:t>Prüft</a:t>
            </a:r>
            <a:r>
              <a:rPr lang="en-US" sz="2400" dirty="0"/>
              <a:t>, </a:t>
            </a:r>
            <a:r>
              <a:rPr lang="en-US" sz="2400" dirty="0" err="1"/>
              <a:t>ob</a:t>
            </a:r>
            <a:r>
              <a:rPr lang="en-US" sz="2400" dirty="0"/>
              <a:t> </a:t>
            </a:r>
            <a:r>
              <a:rPr lang="en-US" sz="2400" dirty="0" err="1"/>
              <a:t>wir</a:t>
            </a:r>
            <a:r>
              <a:rPr lang="en-US" sz="2400" dirty="0"/>
              <a:t> </a:t>
            </a:r>
            <a:r>
              <a:rPr lang="en-US" sz="2400" dirty="0" err="1"/>
              <a:t>fertig</a:t>
            </a:r>
            <a:r>
              <a:rPr lang="en-US" sz="2400" dirty="0"/>
              <a:t> </a:t>
            </a:r>
            <a:r>
              <a:rPr lang="en-US" sz="2400" dirty="0" err="1"/>
              <a:t>sind</a:t>
            </a:r>
            <a:endParaRPr lang="en-US" sz="2400"/>
          </a:p>
          <a:p>
            <a:pPr marL="608965" indent="-456565"/>
            <a:r>
              <a:rPr lang="en-US" sz="2400" dirty="0" err="1"/>
              <a:t>Erhöht</a:t>
            </a:r>
            <a:r>
              <a:rPr lang="en-US" sz="2400" dirty="0"/>
              <a:t> den </a:t>
            </a:r>
            <a:r>
              <a:rPr lang="en-US" sz="2400" dirty="0" err="1"/>
              <a:t>aktuellen</a:t>
            </a:r>
            <a:r>
              <a:rPr lang="en-US" sz="2400" dirty="0"/>
              <a:t> Schritt Index</a:t>
            </a:r>
            <a:endParaRPr lang="en-US" sz="2400" dirty="0">
              <a:ea typeface="Calibri"/>
              <a:cs typeface="Calibri"/>
            </a:endParaRPr>
          </a:p>
          <a:p>
            <a:pPr marL="608965" indent="-456565"/>
            <a:r>
              <a:rPr lang="en-US" sz="2400" dirty="0" err="1"/>
              <a:t>Aktualisert</a:t>
            </a:r>
            <a:r>
              <a:rPr lang="en-US" sz="2400" dirty="0"/>
              <a:t> </a:t>
            </a:r>
            <a:r>
              <a:rPr lang="en-US" sz="2400" dirty="0" err="1"/>
              <a:t>TensorDict</a:t>
            </a:r>
            <a:r>
              <a:rPr lang="en-US" sz="2400" dirty="0"/>
              <a:t> </a:t>
            </a:r>
            <a:r>
              <a:rPr lang="en-US" sz="2400" dirty="0" err="1"/>
              <a:t>mit</a:t>
            </a:r>
            <a:r>
              <a:rPr lang="en-US" sz="2400" dirty="0"/>
              <a:t> den </a:t>
            </a:r>
            <a:r>
              <a:rPr lang="en-US" sz="2400" dirty="0" err="1"/>
              <a:t>aktuellen</a:t>
            </a:r>
            <a:r>
              <a:rPr lang="en-US" sz="2400" dirty="0"/>
              <a:t> </a:t>
            </a:r>
            <a:r>
              <a:rPr lang="en-US" sz="2400" dirty="0" err="1"/>
              <a:t>Werten</a:t>
            </a:r>
            <a:r>
              <a:rPr lang="en-US" sz="2400" dirty="0"/>
              <a:t> und </a:t>
            </a:r>
            <a:r>
              <a:rPr lang="en-US" sz="2400" dirty="0" err="1"/>
              <a:t>gibt</a:t>
            </a:r>
            <a:r>
              <a:rPr lang="en-US" sz="2400" dirty="0"/>
              <a:t> den </a:t>
            </a:r>
            <a:r>
              <a:rPr lang="en-US" sz="2400" dirty="0" err="1"/>
              <a:t>nächsten</a:t>
            </a:r>
            <a:r>
              <a:rPr lang="en-US" sz="2400" dirty="0"/>
              <a:t> State </a:t>
            </a:r>
            <a:r>
              <a:rPr lang="en-US" sz="2400" dirty="0" err="1"/>
              <a:t>gemäss</a:t>
            </a:r>
            <a:r>
              <a:rPr lang="en-US" sz="2400" dirty="0"/>
              <a:t> </a:t>
            </a:r>
            <a:r>
              <a:rPr lang="en-US" sz="2400" dirty="0" err="1"/>
              <a:t>TorchRL</a:t>
            </a:r>
            <a:r>
              <a:rPr lang="en-US" sz="2400" dirty="0"/>
              <a:t> </a:t>
            </a:r>
            <a:r>
              <a:rPr lang="en-US" sz="2400" dirty="0" err="1"/>
              <a:t>Vorgaben</a:t>
            </a:r>
            <a:r>
              <a:rPr lang="en-US" sz="2400" dirty="0"/>
              <a:t> </a:t>
            </a:r>
            <a:r>
              <a:rPr lang="en-US" sz="2400" dirty="0" err="1"/>
              <a:t>zurück</a:t>
            </a:r>
            <a:endParaRPr lang="en-US" sz="2400" dirty="0"/>
          </a:p>
          <a:p>
            <a:pPr marL="608965" indent="-456565"/>
            <a:endParaRPr lang="en-US" sz="2400"/>
          </a:p>
        </p:txBody>
      </p:sp>
    </p:spTree>
    <p:extLst>
      <p:ext uri="{BB962C8B-B14F-4D97-AF65-F5344CB8AC3E}">
        <p14:creationId xmlns:p14="http://schemas.microsoft.com/office/powerpoint/2010/main" val="1632897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26E7D-5E53-B0CE-5E0D-7F2672403A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1C847F-CC64-866C-3959-6366B5931642}"/>
              </a:ext>
            </a:extLst>
          </p:cNvPr>
          <p:cNvSpPr>
            <a:spLocks noGrp="1"/>
          </p:cNvSpPr>
          <p:nvPr>
            <p:ph type="title"/>
          </p:nvPr>
        </p:nvSpPr>
        <p:spPr/>
        <p:txBody>
          <a:bodyPr>
            <a:normAutofit fontScale="90000"/>
          </a:bodyPr>
          <a:lstStyle/>
          <a:p>
            <a:r>
              <a:rPr lang="en-US"/>
              <a:t>Code</a:t>
            </a:r>
            <a:br>
              <a:rPr lang="en-US"/>
            </a:br>
            <a:r>
              <a:rPr lang="en-US"/>
              <a:t>Custom Environment – _step</a:t>
            </a:r>
          </a:p>
        </p:txBody>
      </p:sp>
      <p:sp>
        <p:nvSpPr>
          <p:cNvPr id="3" name="Text Placeholder 2">
            <a:extLst>
              <a:ext uri="{FF2B5EF4-FFF2-40B4-BE49-F238E27FC236}">
                <a16:creationId xmlns:a16="http://schemas.microsoft.com/office/drawing/2014/main" id="{1956194D-E09C-2614-71E3-E262ED2D8922}"/>
              </a:ext>
            </a:extLst>
          </p:cNvPr>
          <p:cNvSpPr>
            <a:spLocks noGrp="1"/>
          </p:cNvSpPr>
          <p:nvPr>
            <p:ph idx="1"/>
          </p:nvPr>
        </p:nvSpPr>
        <p:spPr/>
        <p:txBody>
          <a:bodyPr>
            <a:normAutofit/>
          </a:bodyPr>
          <a:lstStyle/>
          <a:p>
            <a:pPr marL="608965" indent="-456565"/>
            <a:r>
              <a:rPr lang="en-US" sz="2800" err="1"/>
              <a:t>TorchRL</a:t>
            </a:r>
            <a:r>
              <a:rPr lang="en-US" sz="2800"/>
              <a:t>: </a:t>
            </a:r>
            <a:r>
              <a:rPr lang="en-US" sz="2800" err="1"/>
              <a:t>Aktueller</a:t>
            </a:r>
            <a:r>
              <a:rPr lang="en-US" sz="2800"/>
              <a:t> State in </a:t>
            </a:r>
            <a:r>
              <a:rPr lang="en-US" sz="2800" err="1"/>
              <a:t>SensorDict</a:t>
            </a:r>
            <a:r>
              <a:rPr lang="en-US" sz="2800"/>
              <a:t>, </a:t>
            </a:r>
            <a:r>
              <a:rPr lang="en-US" sz="2800" err="1"/>
              <a:t>neuer</a:t>
            </a:r>
            <a:r>
              <a:rPr lang="en-US" sz="2800"/>
              <a:t> State </a:t>
            </a:r>
            <a:r>
              <a:rPr lang="en-US" sz="2800" err="1"/>
              <a:t>als</a:t>
            </a:r>
            <a:r>
              <a:rPr lang="en-US" sz="2800"/>
              <a:t> </a:t>
            </a:r>
            <a:r>
              <a:rPr lang="en-US" sz="2800" err="1"/>
              <a:t>Rückgabewert</a:t>
            </a:r>
            <a:endParaRPr lang="en-US" sz="2800"/>
          </a:p>
          <a:p>
            <a:pPr marL="608965" indent="-456565"/>
            <a:endParaRPr lang="en-US" sz="2800"/>
          </a:p>
        </p:txBody>
      </p:sp>
      <p:sp>
        <p:nvSpPr>
          <p:cNvPr id="5" name="TextBox 4">
            <a:extLst>
              <a:ext uri="{FF2B5EF4-FFF2-40B4-BE49-F238E27FC236}">
                <a16:creationId xmlns:a16="http://schemas.microsoft.com/office/drawing/2014/main" id="{0A300D13-E650-5CD9-4379-23C2ECE8B89C}"/>
              </a:ext>
            </a:extLst>
          </p:cNvPr>
          <p:cNvSpPr txBox="1"/>
          <p:nvPr/>
        </p:nvSpPr>
        <p:spPr>
          <a:xfrm>
            <a:off x="1303020" y="2388870"/>
            <a:ext cx="9082950" cy="4431983"/>
          </a:xfrm>
          <a:prstGeom prst="rect">
            <a:avLst/>
          </a:prstGeom>
          <a:solidFill>
            <a:schemeClr val="tx1">
              <a:lumMod val="85000"/>
              <a:lumOff val="1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noProof="1">
                <a:solidFill>
                  <a:srgbClr val="6A9955"/>
                </a:solidFill>
                <a:latin typeface="Consolas"/>
              </a:rPr>
              <a:t># tensordict is used from EnvBase later on, so we add the current state here</a:t>
            </a:r>
            <a:endParaRPr lang="en-US"/>
          </a:p>
          <a:p>
            <a:r>
              <a:rPr lang="en-US" sz="1100" noProof="1">
                <a:solidFill>
                  <a:srgbClr val="CCCCCC"/>
                </a:solidFill>
                <a:latin typeface="Consolas"/>
              </a:rPr>
              <a:t>tensordict[</a:t>
            </a:r>
            <a:r>
              <a:rPr lang="en-US" sz="1100" noProof="1">
                <a:solidFill>
                  <a:srgbClr val="CE9178"/>
                </a:solidFill>
                <a:latin typeface="Consolas"/>
              </a:rPr>
              <a:t>"done"</a:t>
            </a:r>
            <a:r>
              <a:rPr lang="en-US" sz="1100" noProof="1">
                <a:solidFill>
                  <a:srgbClr val="CCCCCC"/>
                </a:solidFill>
                <a:latin typeface="Consolas"/>
              </a:rPr>
              <a:t>] </a:t>
            </a:r>
            <a:r>
              <a:rPr lang="en-US" sz="1100" noProof="1">
                <a:solidFill>
                  <a:srgbClr val="D4D4D4"/>
                </a:solidFill>
                <a:latin typeface="Consolas"/>
              </a:rPr>
              <a:t>=</a:t>
            </a:r>
            <a:r>
              <a:rPr lang="en-US" sz="1100" noProof="1">
                <a:solidFill>
                  <a:srgbClr val="CCCCCC"/>
                </a:solidFill>
                <a:latin typeface="Consolas"/>
              </a:rPr>
              <a:t> </a:t>
            </a:r>
            <a:r>
              <a:rPr lang="en-US" sz="1100" noProof="1">
                <a:solidFill>
                  <a:srgbClr val="4EC9B0"/>
                </a:solidFill>
                <a:latin typeface="Consolas"/>
              </a:rPr>
              <a:t>torch</a:t>
            </a:r>
            <a:r>
              <a:rPr lang="en-US" sz="1100" noProof="1">
                <a:solidFill>
                  <a:srgbClr val="CCCCCC"/>
                </a:solidFill>
                <a:latin typeface="Consolas"/>
              </a:rPr>
              <a:t>.</a:t>
            </a:r>
            <a:r>
              <a:rPr lang="en-US" sz="1100" noProof="1">
                <a:solidFill>
                  <a:srgbClr val="DCDCAA"/>
                </a:solidFill>
                <a:latin typeface="Consolas"/>
              </a:rPr>
              <a:t>as_tensor</a:t>
            </a:r>
            <a:r>
              <a:rPr lang="en-US" sz="1100" noProof="1">
                <a:solidFill>
                  <a:srgbClr val="CCCCCC"/>
                </a:solidFill>
                <a:latin typeface="Consolas"/>
              </a:rPr>
              <a:t>(</a:t>
            </a:r>
            <a:r>
              <a:rPr lang="en-US" sz="1100" noProof="1">
                <a:solidFill>
                  <a:srgbClr val="4EC9B0"/>
                </a:solidFill>
                <a:latin typeface="Consolas"/>
              </a:rPr>
              <a:t>bool</a:t>
            </a:r>
            <a:r>
              <a:rPr lang="en-US" sz="1100" noProof="1">
                <a:solidFill>
                  <a:srgbClr val="CCCCCC"/>
                </a:solidFill>
                <a:latin typeface="Consolas"/>
              </a:rPr>
              <a:t>(terminated </a:t>
            </a:r>
            <a:r>
              <a:rPr lang="en-US" sz="1100" noProof="1">
                <a:solidFill>
                  <a:srgbClr val="C586C0"/>
                </a:solidFill>
                <a:latin typeface="Consolas"/>
              </a:rPr>
              <a:t>or</a:t>
            </a:r>
            <a:r>
              <a:rPr lang="en-US" sz="1100" noProof="1">
                <a:solidFill>
                  <a:srgbClr val="CCCCCC"/>
                </a:solidFill>
                <a:latin typeface="Consolas"/>
              </a:rPr>
              <a:t> truncated), </a:t>
            </a:r>
            <a:r>
              <a:rPr lang="en-US" sz="1100" noProof="1">
                <a:solidFill>
                  <a:srgbClr val="9CDCFE"/>
                </a:solidFill>
                <a:latin typeface="Consolas"/>
              </a:rPr>
              <a:t>dtype</a:t>
            </a:r>
            <a:r>
              <a:rPr lang="en-US" sz="1100" noProof="1">
                <a:solidFill>
                  <a:srgbClr val="D4D4D4"/>
                </a:solidFill>
                <a:latin typeface="Consolas"/>
              </a:rPr>
              <a:t>=</a:t>
            </a:r>
            <a:r>
              <a:rPr lang="en-US" sz="1100" noProof="1">
                <a:solidFill>
                  <a:srgbClr val="4EC9B0"/>
                </a:solidFill>
                <a:latin typeface="Consolas"/>
              </a:rPr>
              <a:t>torch</a:t>
            </a:r>
            <a:r>
              <a:rPr lang="en-US" sz="1100" noProof="1">
                <a:solidFill>
                  <a:srgbClr val="CCCCCC"/>
                </a:solidFill>
                <a:latin typeface="Consolas"/>
              </a:rPr>
              <a:t>.</a:t>
            </a:r>
            <a:r>
              <a:rPr lang="en-US" sz="1100" noProof="1">
                <a:solidFill>
                  <a:srgbClr val="9CDCFE"/>
                </a:solidFill>
                <a:latin typeface="Consolas"/>
              </a:rPr>
              <a:t>bool</a:t>
            </a:r>
            <a:r>
              <a:rPr lang="en-US" sz="1100" noProof="1">
                <a:solidFill>
                  <a:srgbClr val="CCCCCC"/>
                </a:solidFill>
                <a:latin typeface="Consolas"/>
              </a:rPr>
              <a:t>, </a:t>
            </a:r>
            <a:r>
              <a:rPr lang="en-US" sz="1100" noProof="1">
                <a:solidFill>
                  <a:srgbClr val="9CDCFE"/>
                </a:solidFill>
                <a:latin typeface="Consolas"/>
              </a:rPr>
              <a:t>device</a:t>
            </a:r>
            <a:r>
              <a:rPr lang="en-US" sz="1100" noProof="1">
                <a:solidFill>
                  <a:srgbClr val="D4D4D4"/>
                </a:solidFill>
                <a:latin typeface="Consolas"/>
              </a:rPr>
              <a:t>=</a:t>
            </a:r>
            <a:r>
              <a:rPr lang="en-US" sz="1100" noProof="1">
                <a:solidFill>
                  <a:srgbClr val="569CD6"/>
                </a:solidFill>
                <a:latin typeface="Consolas"/>
              </a:rPr>
              <a:t>self</a:t>
            </a:r>
            <a:r>
              <a:rPr lang="en-US" sz="1100" noProof="1">
                <a:solidFill>
                  <a:srgbClr val="CCCCCC"/>
                </a:solidFill>
                <a:latin typeface="Consolas"/>
              </a:rPr>
              <a:t>.device)</a:t>
            </a:r>
            <a:endParaRPr lang="en-US"/>
          </a:p>
          <a:p>
            <a:r>
              <a:rPr lang="en-US" sz="1100" noProof="1">
                <a:solidFill>
                  <a:srgbClr val="CCCCCC"/>
                </a:solidFill>
                <a:latin typeface="Consolas"/>
              </a:rPr>
              <a:t>tensordict[</a:t>
            </a:r>
            <a:r>
              <a:rPr lang="en-US" sz="1100" noProof="1">
                <a:solidFill>
                  <a:srgbClr val="CE9178"/>
                </a:solidFill>
                <a:latin typeface="Consolas"/>
              </a:rPr>
              <a:t>"observation"</a:t>
            </a:r>
            <a:r>
              <a:rPr lang="en-US" sz="1100" noProof="1">
                <a:solidFill>
                  <a:srgbClr val="CCCCCC"/>
                </a:solidFill>
                <a:latin typeface="Consolas"/>
              </a:rPr>
              <a:t>] </a:t>
            </a:r>
            <a:r>
              <a:rPr lang="en-US" sz="1100" noProof="1">
                <a:solidFill>
                  <a:srgbClr val="D4D4D4"/>
                </a:solidFill>
                <a:latin typeface="Consolas"/>
              </a:rPr>
              <a:t>=</a:t>
            </a:r>
            <a:r>
              <a:rPr lang="en-US" sz="1100" noProof="1">
                <a:solidFill>
                  <a:srgbClr val="CCCCCC"/>
                </a:solidFill>
                <a:latin typeface="Consolas"/>
              </a:rPr>
              <a:t> </a:t>
            </a:r>
            <a:r>
              <a:rPr lang="en-US" sz="1100" noProof="1">
                <a:solidFill>
                  <a:srgbClr val="569CD6"/>
                </a:solidFill>
                <a:latin typeface="Consolas"/>
              </a:rPr>
              <a:t>self</a:t>
            </a:r>
            <a:r>
              <a:rPr lang="en-US" sz="1100" noProof="1">
                <a:solidFill>
                  <a:srgbClr val="CCCCCC"/>
                </a:solidFill>
                <a:latin typeface="Consolas"/>
              </a:rPr>
              <a:t>.obs</a:t>
            </a:r>
            <a:endParaRPr lang="en-US"/>
          </a:p>
          <a:p>
            <a:r>
              <a:rPr lang="en-US" sz="1100" noProof="1">
                <a:solidFill>
                  <a:srgbClr val="CCCCCC"/>
                </a:solidFill>
                <a:latin typeface="Consolas"/>
              </a:rPr>
              <a:t>tensordict[</a:t>
            </a:r>
            <a:r>
              <a:rPr lang="en-US" sz="1100" noProof="1">
                <a:solidFill>
                  <a:srgbClr val="CE9178"/>
                </a:solidFill>
                <a:latin typeface="Consolas"/>
              </a:rPr>
              <a:t>"reward"</a:t>
            </a:r>
            <a:r>
              <a:rPr lang="en-US" sz="1100" noProof="1">
                <a:solidFill>
                  <a:srgbClr val="CCCCCC"/>
                </a:solidFill>
                <a:latin typeface="Consolas"/>
              </a:rPr>
              <a:t>] </a:t>
            </a:r>
            <a:r>
              <a:rPr lang="en-US" sz="1100" noProof="1">
                <a:solidFill>
                  <a:srgbClr val="D4D4D4"/>
                </a:solidFill>
                <a:latin typeface="Consolas"/>
              </a:rPr>
              <a:t>=</a:t>
            </a:r>
            <a:r>
              <a:rPr lang="en-US" sz="1100" noProof="1">
                <a:solidFill>
                  <a:srgbClr val="CCCCCC"/>
                </a:solidFill>
                <a:latin typeface="Consolas"/>
              </a:rPr>
              <a:t> </a:t>
            </a:r>
            <a:r>
              <a:rPr lang="en-US" sz="1100" noProof="1">
                <a:solidFill>
                  <a:srgbClr val="4EC9B0"/>
                </a:solidFill>
                <a:latin typeface="Consolas"/>
              </a:rPr>
              <a:t>torch</a:t>
            </a:r>
            <a:r>
              <a:rPr lang="en-US" sz="1100" noProof="1">
                <a:solidFill>
                  <a:srgbClr val="CCCCCC"/>
                </a:solidFill>
                <a:latin typeface="Consolas"/>
              </a:rPr>
              <a:t>.</a:t>
            </a:r>
            <a:r>
              <a:rPr lang="en-US" sz="1100" noProof="1">
                <a:solidFill>
                  <a:srgbClr val="DCDCAA"/>
                </a:solidFill>
                <a:latin typeface="Consolas"/>
              </a:rPr>
              <a:t>tensor</a:t>
            </a:r>
            <a:r>
              <a:rPr lang="en-US" sz="1100" noProof="1">
                <a:solidFill>
                  <a:srgbClr val="CCCCCC"/>
                </a:solidFill>
                <a:latin typeface="Consolas"/>
              </a:rPr>
              <a:t>(reward, </a:t>
            </a:r>
            <a:r>
              <a:rPr lang="en-US" sz="1100" noProof="1">
                <a:solidFill>
                  <a:srgbClr val="9CDCFE"/>
                </a:solidFill>
                <a:latin typeface="Consolas"/>
              </a:rPr>
              <a:t>dtype</a:t>
            </a:r>
            <a:r>
              <a:rPr lang="en-US" sz="1100" noProof="1">
                <a:solidFill>
                  <a:srgbClr val="D4D4D4"/>
                </a:solidFill>
                <a:latin typeface="Consolas"/>
              </a:rPr>
              <a:t>=</a:t>
            </a:r>
            <a:r>
              <a:rPr lang="en-US" sz="1100" noProof="1">
                <a:solidFill>
                  <a:srgbClr val="4EC9B0"/>
                </a:solidFill>
                <a:latin typeface="Consolas"/>
              </a:rPr>
              <a:t>torch</a:t>
            </a:r>
            <a:r>
              <a:rPr lang="en-US" sz="1100" noProof="1">
                <a:solidFill>
                  <a:srgbClr val="CCCCCC"/>
                </a:solidFill>
                <a:latin typeface="Consolas"/>
              </a:rPr>
              <a:t>.</a:t>
            </a:r>
            <a:r>
              <a:rPr lang="en-US" sz="1100" noProof="1">
                <a:solidFill>
                  <a:srgbClr val="9CDCFE"/>
                </a:solidFill>
                <a:latin typeface="Consolas"/>
              </a:rPr>
              <a:t>float32</a:t>
            </a:r>
            <a:r>
              <a:rPr lang="en-US" sz="1100" noProof="1">
                <a:solidFill>
                  <a:srgbClr val="CCCCCC"/>
                </a:solidFill>
                <a:latin typeface="Consolas"/>
              </a:rPr>
              <a:t>, </a:t>
            </a:r>
            <a:r>
              <a:rPr lang="en-US" sz="1100" noProof="1">
                <a:solidFill>
                  <a:srgbClr val="9CDCFE"/>
                </a:solidFill>
                <a:latin typeface="Consolas"/>
              </a:rPr>
              <a:t>device</a:t>
            </a:r>
            <a:r>
              <a:rPr lang="en-US" sz="1100" noProof="1">
                <a:solidFill>
                  <a:srgbClr val="D4D4D4"/>
                </a:solidFill>
                <a:latin typeface="Consolas"/>
              </a:rPr>
              <a:t>=</a:t>
            </a:r>
            <a:r>
              <a:rPr lang="en-US" sz="1100" noProof="1">
                <a:solidFill>
                  <a:srgbClr val="569CD6"/>
                </a:solidFill>
                <a:latin typeface="Consolas"/>
              </a:rPr>
              <a:t>self</a:t>
            </a:r>
            <a:r>
              <a:rPr lang="en-US" sz="1100" noProof="1">
                <a:solidFill>
                  <a:srgbClr val="CCCCCC"/>
                </a:solidFill>
                <a:latin typeface="Consolas"/>
              </a:rPr>
              <a:t>.device)</a:t>
            </a:r>
            <a:endParaRPr lang="en-US"/>
          </a:p>
          <a:p>
            <a:r>
              <a:rPr lang="en-US" sz="1100" noProof="1">
                <a:solidFill>
                  <a:srgbClr val="CCCCCC"/>
                </a:solidFill>
                <a:latin typeface="Consolas"/>
              </a:rPr>
              <a:t>tensordict[</a:t>
            </a:r>
            <a:r>
              <a:rPr lang="en-US" sz="1100" noProof="1">
                <a:solidFill>
                  <a:srgbClr val="CE9178"/>
                </a:solidFill>
                <a:latin typeface="Consolas"/>
              </a:rPr>
              <a:t>"step_count"</a:t>
            </a:r>
            <a:r>
              <a:rPr lang="en-US" sz="1100" noProof="1">
                <a:solidFill>
                  <a:srgbClr val="CCCCCC"/>
                </a:solidFill>
                <a:latin typeface="Consolas"/>
              </a:rPr>
              <a:t>] </a:t>
            </a:r>
            <a:r>
              <a:rPr lang="en-US" sz="1100" noProof="1">
                <a:solidFill>
                  <a:srgbClr val="D4D4D4"/>
                </a:solidFill>
                <a:latin typeface="Consolas"/>
              </a:rPr>
              <a:t>=</a:t>
            </a:r>
            <a:r>
              <a:rPr lang="en-US" sz="1100" noProof="1">
                <a:solidFill>
                  <a:srgbClr val="CCCCCC"/>
                </a:solidFill>
                <a:latin typeface="Consolas"/>
              </a:rPr>
              <a:t> </a:t>
            </a:r>
            <a:r>
              <a:rPr lang="en-US" sz="1100" noProof="1">
                <a:solidFill>
                  <a:srgbClr val="4EC9B0"/>
                </a:solidFill>
                <a:latin typeface="Consolas"/>
              </a:rPr>
              <a:t>torch</a:t>
            </a:r>
            <a:r>
              <a:rPr lang="en-US" sz="1100" noProof="1">
                <a:solidFill>
                  <a:srgbClr val="CCCCCC"/>
                </a:solidFill>
                <a:latin typeface="Consolas"/>
              </a:rPr>
              <a:t>.</a:t>
            </a:r>
            <a:r>
              <a:rPr lang="en-US" sz="1100" noProof="1">
                <a:solidFill>
                  <a:srgbClr val="DCDCAA"/>
                </a:solidFill>
                <a:latin typeface="Consolas"/>
              </a:rPr>
              <a:t>tensor</a:t>
            </a:r>
            <a:r>
              <a:rPr lang="en-US" sz="1100" noProof="1">
                <a:solidFill>
                  <a:srgbClr val="CCCCCC"/>
                </a:solidFill>
                <a:latin typeface="Consolas"/>
              </a:rPr>
              <a:t>(</a:t>
            </a:r>
            <a:r>
              <a:rPr lang="en-US" sz="1100" noProof="1">
                <a:solidFill>
                  <a:srgbClr val="569CD6"/>
                </a:solidFill>
                <a:latin typeface="Consolas"/>
              </a:rPr>
              <a:t>self</a:t>
            </a:r>
            <a:r>
              <a:rPr lang="en-US" sz="1100" noProof="1">
                <a:solidFill>
                  <a:srgbClr val="CCCCCC"/>
                </a:solidFill>
                <a:latin typeface="Consolas"/>
              </a:rPr>
              <a:t>.current_step</a:t>
            </a:r>
            <a:r>
              <a:rPr lang="en-US" sz="1100" noProof="1">
                <a:solidFill>
                  <a:srgbClr val="D4D4D4"/>
                </a:solidFill>
                <a:latin typeface="Consolas"/>
              </a:rPr>
              <a:t>-</a:t>
            </a:r>
            <a:r>
              <a:rPr lang="en-US" sz="1100" noProof="1">
                <a:solidFill>
                  <a:srgbClr val="B5CEA8"/>
                </a:solidFill>
                <a:latin typeface="Consolas"/>
              </a:rPr>
              <a:t>1</a:t>
            </a:r>
            <a:r>
              <a:rPr lang="en-US" sz="1100" noProof="1">
                <a:solidFill>
                  <a:srgbClr val="CCCCCC"/>
                </a:solidFill>
                <a:latin typeface="Consolas"/>
              </a:rPr>
              <a:t>, </a:t>
            </a:r>
            <a:r>
              <a:rPr lang="en-US" sz="1100" noProof="1">
                <a:solidFill>
                  <a:srgbClr val="9CDCFE"/>
                </a:solidFill>
                <a:latin typeface="Consolas"/>
              </a:rPr>
              <a:t>dtype</a:t>
            </a:r>
            <a:r>
              <a:rPr lang="en-US" sz="1100" noProof="1">
                <a:solidFill>
                  <a:srgbClr val="D4D4D4"/>
                </a:solidFill>
                <a:latin typeface="Consolas"/>
              </a:rPr>
              <a:t>=</a:t>
            </a:r>
            <a:r>
              <a:rPr lang="en-US" sz="1100" noProof="1">
                <a:solidFill>
                  <a:srgbClr val="4EC9B0"/>
                </a:solidFill>
                <a:latin typeface="Consolas"/>
              </a:rPr>
              <a:t>torch</a:t>
            </a:r>
            <a:r>
              <a:rPr lang="en-US" sz="1100" noProof="1">
                <a:solidFill>
                  <a:srgbClr val="CCCCCC"/>
                </a:solidFill>
                <a:latin typeface="Consolas"/>
              </a:rPr>
              <a:t>.</a:t>
            </a:r>
            <a:r>
              <a:rPr lang="en-US" sz="1100" noProof="1">
                <a:solidFill>
                  <a:srgbClr val="9CDCFE"/>
                </a:solidFill>
                <a:latin typeface="Consolas"/>
              </a:rPr>
              <a:t>int64</a:t>
            </a:r>
            <a:r>
              <a:rPr lang="en-US" sz="1100" noProof="1">
                <a:solidFill>
                  <a:srgbClr val="CCCCCC"/>
                </a:solidFill>
                <a:latin typeface="Consolas"/>
              </a:rPr>
              <a:t>, </a:t>
            </a:r>
            <a:r>
              <a:rPr lang="en-US" sz="1100" noProof="1">
                <a:solidFill>
                  <a:srgbClr val="9CDCFE"/>
                </a:solidFill>
                <a:latin typeface="Consolas"/>
              </a:rPr>
              <a:t>device</a:t>
            </a:r>
            <a:r>
              <a:rPr lang="en-US" sz="1100" noProof="1">
                <a:solidFill>
                  <a:srgbClr val="D4D4D4"/>
                </a:solidFill>
                <a:latin typeface="Consolas"/>
              </a:rPr>
              <a:t>=</a:t>
            </a:r>
            <a:r>
              <a:rPr lang="en-US" sz="1100" noProof="1">
                <a:solidFill>
                  <a:srgbClr val="569CD6"/>
                </a:solidFill>
                <a:latin typeface="Consolas"/>
              </a:rPr>
              <a:t>self</a:t>
            </a:r>
            <a:r>
              <a:rPr lang="en-US" sz="1100" noProof="1">
                <a:solidFill>
                  <a:srgbClr val="CCCCCC"/>
                </a:solidFill>
                <a:latin typeface="Consolas"/>
              </a:rPr>
              <a:t>.device)</a:t>
            </a:r>
            <a:endParaRPr lang="en-US"/>
          </a:p>
          <a:p>
            <a:r>
              <a:rPr lang="en-US" sz="1100" noProof="1">
                <a:solidFill>
                  <a:srgbClr val="CCCCCC"/>
                </a:solidFill>
                <a:latin typeface="Consolas"/>
              </a:rPr>
              <a:t>tensordict[</a:t>
            </a:r>
            <a:r>
              <a:rPr lang="en-US" sz="1100" noProof="1">
                <a:solidFill>
                  <a:srgbClr val="CE9178"/>
                </a:solidFill>
                <a:latin typeface="Consolas"/>
              </a:rPr>
              <a:t>"terminated"</a:t>
            </a:r>
            <a:r>
              <a:rPr lang="en-US" sz="1100" noProof="1">
                <a:solidFill>
                  <a:srgbClr val="CCCCCC"/>
                </a:solidFill>
                <a:latin typeface="Consolas"/>
              </a:rPr>
              <a:t>] </a:t>
            </a:r>
            <a:r>
              <a:rPr lang="en-US" sz="1100" noProof="1">
                <a:solidFill>
                  <a:srgbClr val="D4D4D4"/>
                </a:solidFill>
                <a:latin typeface="Consolas"/>
              </a:rPr>
              <a:t>=</a:t>
            </a:r>
            <a:r>
              <a:rPr lang="en-US" sz="1100" noProof="1">
                <a:solidFill>
                  <a:srgbClr val="CCCCCC"/>
                </a:solidFill>
                <a:latin typeface="Consolas"/>
              </a:rPr>
              <a:t> </a:t>
            </a:r>
            <a:r>
              <a:rPr lang="en-US" sz="1100" noProof="1">
                <a:solidFill>
                  <a:srgbClr val="4EC9B0"/>
                </a:solidFill>
                <a:latin typeface="Consolas"/>
              </a:rPr>
              <a:t>torch</a:t>
            </a:r>
            <a:r>
              <a:rPr lang="en-US" sz="1100" noProof="1">
                <a:solidFill>
                  <a:srgbClr val="CCCCCC"/>
                </a:solidFill>
                <a:latin typeface="Consolas"/>
              </a:rPr>
              <a:t>.</a:t>
            </a:r>
            <a:r>
              <a:rPr lang="en-US" sz="1100" noProof="1">
                <a:solidFill>
                  <a:srgbClr val="DCDCAA"/>
                </a:solidFill>
                <a:latin typeface="Consolas"/>
              </a:rPr>
              <a:t>tensor</a:t>
            </a:r>
            <a:r>
              <a:rPr lang="en-US" sz="1100" noProof="1">
                <a:solidFill>
                  <a:srgbClr val="CCCCCC"/>
                </a:solidFill>
                <a:latin typeface="Consolas"/>
              </a:rPr>
              <a:t>(</a:t>
            </a:r>
            <a:r>
              <a:rPr lang="en-US" sz="1100" noProof="1">
                <a:solidFill>
                  <a:srgbClr val="4EC9B0"/>
                </a:solidFill>
                <a:latin typeface="Consolas"/>
              </a:rPr>
              <a:t>bool</a:t>
            </a:r>
            <a:r>
              <a:rPr lang="en-US" sz="1100" noProof="1">
                <a:solidFill>
                  <a:srgbClr val="CCCCCC"/>
                </a:solidFill>
                <a:latin typeface="Consolas"/>
              </a:rPr>
              <a:t>(terminated), </a:t>
            </a:r>
            <a:r>
              <a:rPr lang="en-US" sz="1100" noProof="1">
                <a:solidFill>
                  <a:srgbClr val="9CDCFE"/>
                </a:solidFill>
                <a:latin typeface="Consolas"/>
              </a:rPr>
              <a:t>dtype</a:t>
            </a:r>
            <a:r>
              <a:rPr lang="en-US" sz="1100" noProof="1">
                <a:solidFill>
                  <a:srgbClr val="D4D4D4"/>
                </a:solidFill>
                <a:latin typeface="Consolas"/>
              </a:rPr>
              <a:t>=</a:t>
            </a:r>
            <a:r>
              <a:rPr lang="en-US" sz="1100" noProof="1">
                <a:solidFill>
                  <a:srgbClr val="4EC9B0"/>
                </a:solidFill>
                <a:latin typeface="Consolas"/>
              </a:rPr>
              <a:t>torch</a:t>
            </a:r>
            <a:r>
              <a:rPr lang="en-US" sz="1100" noProof="1">
                <a:solidFill>
                  <a:srgbClr val="CCCCCC"/>
                </a:solidFill>
                <a:latin typeface="Consolas"/>
              </a:rPr>
              <a:t>.</a:t>
            </a:r>
            <a:r>
              <a:rPr lang="en-US" sz="1100" noProof="1">
                <a:solidFill>
                  <a:srgbClr val="9CDCFE"/>
                </a:solidFill>
                <a:latin typeface="Consolas"/>
              </a:rPr>
              <a:t>bool</a:t>
            </a:r>
            <a:r>
              <a:rPr lang="en-US" sz="1100" noProof="1">
                <a:solidFill>
                  <a:srgbClr val="CCCCCC"/>
                </a:solidFill>
                <a:latin typeface="Consolas"/>
              </a:rPr>
              <a:t>, </a:t>
            </a:r>
            <a:r>
              <a:rPr lang="en-US" sz="1100" noProof="1">
                <a:solidFill>
                  <a:srgbClr val="9CDCFE"/>
                </a:solidFill>
                <a:latin typeface="Consolas"/>
              </a:rPr>
              <a:t>device</a:t>
            </a:r>
            <a:r>
              <a:rPr lang="en-US" sz="1100" noProof="1">
                <a:solidFill>
                  <a:srgbClr val="D4D4D4"/>
                </a:solidFill>
                <a:latin typeface="Consolas"/>
              </a:rPr>
              <a:t>=</a:t>
            </a:r>
            <a:r>
              <a:rPr lang="en-US" sz="1100" noProof="1">
                <a:solidFill>
                  <a:srgbClr val="569CD6"/>
                </a:solidFill>
                <a:latin typeface="Consolas"/>
              </a:rPr>
              <a:t>self</a:t>
            </a:r>
            <a:r>
              <a:rPr lang="en-US" sz="1100" noProof="1">
                <a:solidFill>
                  <a:srgbClr val="CCCCCC"/>
                </a:solidFill>
                <a:latin typeface="Consolas"/>
              </a:rPr>
              <a:t>.device)</a:t>
            </a:r>
            <a:endParaRPr lang="en-US"/>
          </a:p>
          <a:p>
            <a:r>
              <a:rPr lang="en-US" sz="1100" noProof="1">
                <a:solidFill>
                  <a:srgbClr val="CCCCCC"/>
                </a:solidFill>
                <a:latin typeface="Consolas"/>
              </a:rPr>
              <a:t>tensordict[</a:t>
            </a:r>
            <a:r>
              <a:rPr lang="en-US" sz="1100" noProof="1">
                <a:solidFill>
                  <a:srgbClr val="CE9178"/>
                </a:solidFill>
                <a:latin typeface="Consolas"/>
              </a:rPr>
              <a:t>"truncated"</a:t>
            </a:r>
            <a:r>
              <a:rPr lang="en-US" sz="1100" noProof="1">
                <a:solidFill>
                  <a:srgbClr val="CCCCCC"/>
                </a:solidFill>
                <a:latin typeface="Consolas"/>
              </a:rPr>
              <a:t>] </a:t>
            </a:r>
            <a:r>
              <a:rPr lang="en-US" sz="1100" noProof="1">
                <a:solidFill>
                  <a:srgbClr val="D4D4D4"/>
                </a:solidFill>
                <a:latin typeface="Consolas"/>
              </a:rPr>
              <a:t>=</a:t>
            </a:r>
            <a:r>
              <a:rPr lang="en-US" sz="1100" noProof="1">
                <a:solidFill>
                  <a:srgbClr val="CCCCCC"/>
                </a:solidFill>
                <a:latin typeface="Consolas"/>
              </a:rPr>
              <a:t> </a:t>
            </a:r>
            <a:r>
              <a:rPr lang="en-US" sz="1100" noProof="1">
                <a:solidFill>
                  <a:srgbClr val="4EC9B0"/>
                </a:solidFill>
                <a:latin typeface="Consolas"/>
              </a:rPr>
              <a:t>torch</a:t>
            </a:r>
            <a:r>
              <a:rPr lang="en-US" sz="1100" noProof="1">
                <a:solidFill>
                  <a:srgbClr val="CCCCCC"/>
                </a:solidFill>
                <a:latin typeface="Consolas"/>
              </a:rPr>
              <a:t>.</a:t>
            </a:r>
            <a:r>
              <a:rPr lang="en-US" sz="1100" noProof="1">
                <a:solidFill>
                  <a:srgbClr val="DCDCAA"/>
                </a:solidFill>
                <a:latin typeface="Consolas"/>
              </a:rPr>
              <a:t>tensor</a:t>
            </a:r>
            <a:r>
              <a:rPr lang="en-US" sz="1100" noProof="1">
                <a:solidFill>
                  <a:srgbClr val="CCCCCC"/>
                </a:solidFill>
                <a:latin typeface="Consolas"/>
              </a:rPr>
              <a:t>(</a:t>
            </a:r>
            <a:r>
              <a:rPr lang="en-US" sz="1100" noProof="1">
                <a:solidFill>
                  <a:srgbClr val="4EC9B0"/>
                </a:solidFill>
                <a:latin typeface="Consolas"/>
              </a:rPr>
              <a:t>bool</a:t>
            </a:r>
            <a:r>
              <a:rPr lang="en-US" sz="1100" noProof="1">
                <a:solidFill>
                  <a:srgbClr val="CCCCCC"/>
                </a:solidFill>
                <a:latin typeface="Consolas"/>
              </a:rPr>
              <a:t>(truncated), </a:t>
            </a:r>
            <a:r>
              <a:rPr lang="en-US" sz="1100" noProof="1">
                <a:solidFill>
                  <a:srgbClr val="9CDCFE"/>
                </a:solidFill>
                <a:latin typeface="Consolas"/>
              </a:rPr>
              <a:t>dtype</a:t>
            </a:r>
            <a:r>
              <a:rPr lang="en-US" sz="1100" noProof="1">
                <a:solidFill>
                  <a:srgbClr val="D4D4D4"/>
                </a:solidFill>
                <a:latin typeface="Consolas"/>
              </a:rPr>
              <a:t>=</a:t>
            </a:r>
            <a:r>
              <a:rPr lang="en-US" sz="1100" noProof="1">
                <a:solidFill>
                  <a:srgbClr val="4EC9B0"/>
                </a:solidFill>
                <a:latin typeface="Consolas"/>
              </a:rPr>
              <a:t>torch</a:t>
            </a:r>
            <a:r>
              <a:rPr lang="en-US" sz="1100" noProof="1">
                <a:solidFill>
                  <a:srgbClr val="CCCCCC"/>
                </a:solidFill>
                <a:latin typeface="Consolas"/>
              </a:rPr>
              <a:t>.</a:t>
            </a:r>
            <a:r>
              <a:rPr lang="en-US" sz="1100" noProof="1">
                <a:solidFill>
                  <a:srgbClr val="9CDCFE"/>
                </a:solidFill>
                <a:latin typeface="Consolas"/>
              </a:rPr>
              <a:t>bool</a:t>
            </a:r>
            <a:r>
              <a:rPr lang="en-US" sz="1100" noProof="1">
                <a:solidFill>
                  <a:srgbClr val="CCCCCC"/>
                </a:solidFill>
                <a:latin typeface="Consolas"/>
              </a:rPr>
              <a:t>, </a:t>
            </a:r>
            <a:r>
              <a:rPr lang="en-US" sz="1100" noProof="1">
                <a:solidFill>
                  <a:srgbClr val="9CDCFE"/>
                </a:solidFill>
                <a:latin typeface="Consolas"/>
              </a:rPr>
              <a:t>device</a:t>
            </a:r>
            <a:r>
              <a:rPr lang="en-US" sz="1100" noProof="1">
                <a:solidFill>
                  <a:srgbClr val="D4D4D4"/>
                </a:solidFill>
                <a:latin typeface="Consolas"/>
              </a:rPr>
              <a:t>=</a:t>
            </a:r>
            <a:r>
              <a:rPr lang="en-US" sz="1100" noProof="1">
                <a:solidFill>
                  <a:srgbClr val="569CD6"/>
                </a:solidFill>
                <a:latin typeface="Consolas"/>
              </a:rPr>
              <a:t>self</a:t>
            </a:r>
            <a:r>
              <a:rPr lang="en-US" sz="1100" noProof="1">
                <a:solidFill>
                  <a:srgbClr val="CCCCCC"/>
                </a:solidFill>
                <a:latin typeface="Consolas"/>
              </a:rPr>
              <a:t>.device)</a:t>
            </a:r>
            <a:endParaRPr lang="en-US"/>
          </a:p>
          <a:p>
            <a:endParaRPr lang="en-US" sz="1100" noProof="1">
              <a:solidFill>
                <a:srgbClr val="6A9955"/>
              </a:solidFill>
              <a:latin typeface="Consolas"/>
            </a:endParaRPr>
          </a:p>
          <a:p>
            <a:r>
              <a:rPr lang="en-US" sz="1100" noProof="1">
                <a:solidFill>
                  <a:srgbClr val="6A9955"/>
                </a:solidFill>
                <a:latin typeface="Consolas"/>
              </a:rPr>
              <a:t># next as return value is also used by EnvBase and later added to tensordict by EnvBase</a:t>
            </a:r>
            <a:endParaRPr lang="en-US"/>
          </a:p>
          <a:p>
            <a:r>
              <a:rPr lang="en-US" sz="1100" noProof="1">
                <a:solidFill>
                  <a:srgbClr val="9CDCFE"/>
                </a:solidFill>
                <a:latin typeface="Consolas"/>
              </a:rPr>
              <a:t>next_obs</a:t>
            </a:r>
            <a:r>
              <a:rPr lang="en-US" sz="1100" noProof="1">
                <a:solidFill>
                  <a:srgbClr val="CCCCCC"/>
                </a:solidFill>
                <a:latin typeface="Consolas"/>
              </a:rPr>
              <a:t> </a:t>
            </a:r>
            <a:r>
              <a:rPr lang="en-US" sz="1100" noProof="1">
                <a:solidFill>
                  <a:srgbClr val="D4D4D4"/>
                </a:solidFill>
                <a:latin typeface="Consolas"/>
              </a:rPr>
              <a:t>=</a:t>
            </a:r>
            <a:r>
              <a:rPr lang="en-US" sz="1100" noProof="1">
                <a:solidFill>
                  <a:srgbClr val="CCCCCC"/>
                </a:solidFill>
                <a:latin typeface="Consolas"/>
              </a:rPr>
              <a:t> </a:t>
            </a:r>
            <a:r>
              <a:rPr lang="en-US" sz="1100" noProof="1">
                <a:solidFill>
                  <a:srgbClr val="4EC9B0"/>
                </a:solidFill>
                <a:latin typeface="Consolas"/>
              </a:rPr>
              <a:t>TensorDict</a:t>
            </a:r>
            <a:r>
              <a:rPr lang="en-US" sz="1100" noProof="1">
                <a:solidFill>
                  <a:srgbClr val="CCCCCC"/>
                </a:solidFill>
                <a:latin typeface="Consolas"/>
              </a:rPr>
              <a:t>({</a:t>
            </a:r>
            <a:endParaRPr lang="en-US" sz="1100" noProof="1">
              <a:solidFill>
                <a:srgbClr val="000000"/>
              </a:solidFill>
              <a:latin typeface="Consolas"/>
            </a:endParaRPr>
          </a:p>
          <a:p>
            <a:r>
              <a:rPr lang="en-US" sz="1100" noProof="1">
                <a:solidFill>
                  <a:srgbClr val="CCCCCC"/>
                </a:solidFill>
                <a:latin typeface="Consolas"/>
              </a:rPr>
              <a:t>    </a:t>
            </a:r>
            <a:r>
              <a:rPr lang="en-US" sz="1100" noProof="1">
                <a:solidFill>
                  <a:srgbClr val="CE9178"/>
                </a:solidFill>
                <a:latin typeface="Consolas"/>
              </a:rPr>
              <a:t>"keyword_features"</a:t>
            </a:r>
            <a:r>
              <a:rPr lang="en-US" sz="1100" noProof="1">
                <a:solidFill>
                  <a:srgbClr val="CCCCCC"/>
                </a:solidFill>
                <a:latin typeface="Consolas"/>
              </a:rPr>
              <a:t>: next_keyword_features,  </a:t>
            </a:r>
            <a:r>
              <a:rPr lang="en-US" sz="1100" noProof="1">
                <a:solidFill>
                  <a:srgbClr val="6A9955"/>
                </a:solidFill>
                <a:latin typeface="Consolas"/>
              </a:rPr>
              <a:t># next pki for each keyword</a:t>
            </a:r>
            <a:endParaRPr lang="en-US" sz="1100" noProof="1">
              <a:solidFill>
                <a:srgbClr val="000000"/>
              </a:solidFill>
              <a:latin typeface="Consolas"/>
            </a:endParaRPr>
          </a:p>
          <a:p>
            <a:r>
              <a:rPr lang="en-US" sz="1100" noProof="1">
                <a:solidFill>
                  <a:srgbClr val="CCCCCC"/>
                </a:solidFill>
                <a:latin typeface="Consolas"/>
              </a:rPr>
              <a:t>    </a:t>
            </a:r>
            <a:r>
              <a:rPr lang="en-US" sz="1100" noProof="1">
                <a:solidFill>
                  <a:srgbClr val="CE9178"/>
                </a:solidFill>
                <a:latin typeface="Consolas"/>
              </a:rPr>
              <a:t>"cash"</a:t>
            </a:r>
            <a:r>
              <a:rPr lang="en-US" sz="1100" noProof="1">
                <a:solidFill>
                  <a:srgbClr val="CCCCCC"/>
                </a:solidFill>
                <a:latin typeface="Consolas"/>
              </a:rPr>
              <a:t>: cash_normalized.clone().detach(),  </a:t>
            </a:r>
            <a:r>
              <a:rPr lang="en-US" sz="1100" noProof="1">
                <a:solidFill>
                  <a:srgbClr val="6A9955"/>
                </a:solidFill>
                <a:latin typeface="Consolas"/>
              </a:rPr>
              <a:t># Current cash balance</a:t>
            </a:r>
            <a:endParaRPr lang="en-US" sz="1100" noProof="1">
              <a:solidFill>
                <a:srgbClr val="000000"/>
              </a:solidFill>
              <a:latin typeface="Consolas"/>
            </a:endParaRPr>
          </a:p>
          <a:p>
            <a:r>
              <a:rPr lang="en-US" sz="1100" noProof="1">
                <a:solidFill>
                  <a:srgbClr val="CCCCCC"/>
                </a:solidFill>
                <a:latin typeface="Consolas"/>
              </a:rPr>
              <a:t>    </a:t>
            </a:r>
            <a:r>
              <a:rPr lang="en-US" sz="1100" noProof="1">
                <a:solidFill>
                  <a:srgbClr val="CE9178"/>
                </a:solidFill>
                <a:latin typeface="Consolas"/>
              </a:rPr>
              <a:t>"holdings"</a:t>
            </a:r>
            <a:r>
              <a:rPr lang="en-US" sz="1100" noProof="1">
                <a:solidFill>
                  <a:srgbClr val="CCCCCC"/>
                </a:solidFill>
                <a:latin typeface="Consolas"/>
              </a:rPr>
              <a:t>: </a:t>
            </a:r>
            <a:r>
              <a:rPr lang="en-US" sz="1100" noProof="1">
                <a:solidFill>
                  <a:srgbClr val="569CD6"/>
                </a:solidFill>
                <a:latin typeface="Consolas"/>
              </a:rPr>
              <a:t>self</a:t>
            </a:r>
            <a:r>
              <a:rPr lang="en-US" sz="1100" noProof="1">
                <a:solidFill>
                  <a:srgbClr val="CCCCCC"/>
                </a:solidFill>
                <a:latin typeface="Consolas"/>
              </a:rPr>
              <a:t>.holdings.clone()</a:t>
            </a:r>
            <a:endParaRPr lang="en-US" sz="1100" noProof="1">
              <a:solidFill>
                <a:srgbClr val="000000"/>
              </a:solidFill>
              <a:latin typeface="Consolas"/>
            </a:endParaRPr>
          </a:p>
          <a:p>
            <a:r>
              <a:rPr lang="en-US" sz="1100" noProof="1">
                <a:solidFill>
                  <a:srgbClr val="CCCCCC"/>
                </a:solidFill>
                <a:latin typeface="Consolas"/>
              </a:rPr>
              <a:t>}, </a:t>
            </a:r>
            <a:r>
              <a:rPr lang="en-US" sz="1100" noProof="1">
                <a:solidFill>
                  <a:srgbClr val="9CDCFE"/>
                </a:solidFill>
                <a:latin typeface="Consolas"/>
              </a:rPr>
              <a:t>batch_size</a:t>
            </a:r>
            <a:r>
              <a:rPr lang="en-US" sz="1100" noProof="1">
                <a:solidFill>
                  <a:srgbClr val="D4D4D4"/>
                </a:solidFill>
                <a:latin typeface="Consolas"/>
              </a:rPr>
              <a:t>=</a:t>
            </a:r>
            <a:r>
              <a:rPr lang="en-US" sz="1100" noProof="1">
                <a:solidFill>
                  <a:srgbClr val="CCCCCC"/>
                </a:solidFill>
                <a:latin typeface="Consolas"/>
              </a:rPr>
              <a:t>[])</a:t>
            </a:r>
            <a:endParaRPr lang="en-US" sz="1100" noProof="1">
              <a:solidFill>
                <a:srgbClr val="000000"/>
              </a:solidFill>
              <a:latin typeface="Consolas"/>
            </a:endParaRPr>
          </a:p>
          <a:p>
            <a:endParaRPr lang="en-US" sz="1100" noProof="1">
              <a:solidFill>
                <a:srgbClr val="6A9955"/>
              </a:solidFill>
              <a:latin typeface="Consolas"/>
            </a:endParaRPr>
          </a:p>
          <a:p>
            <a:r>
              <a:rPr lang="en-US" sz="1100" noProof="1">
                <a:solidFill>
                  <a:srgbClr val="9CDCFE"/>
                </a:solidFill>
                <a:latin typeface="Consolas"/>
              </a:rPr>
              <a:t>next</a:t>
            </a:r>
            <a:r>
              <a:rPr lang="en-US" sz="1100" noProof="1">
                <a:solidFill>
                  <a:srgbClr val="CCCCCC"/>
                </a:solidFill>
                <a:latin typeface="Consolas"/>
              </a:rPr>
              <a:t> </a:t>
            </a:r>
            <a:r>
              <a:rPr lang="en-US" sz="1100" noProof="1">
                <a:solidFill>
                  <a:srgbClr val="D4D4D4"/>
                </a:solidFill>
                <a:latin typeface="Consolas"/>
              </a:rPr>
              <a:t>=</a:t>
            </a:r>
            <a:r>
              <a:rPr lang="en-US" sz="1100" noProof="1">
                <a:solidFill>
                  <a:srgbClr val="CCCCCC"/>
                </a:solidFill>
                <a:latin typeface="Consolas"/>
              </a:rPr>
              <a:t> </a:t>
            </a:r>
            <a:r>
              <a:rPr lang="en-US" sz="1100" noProof="1">
                <a:solidFill>
                  <a:srgbClr val="4EC9B0"/>
                </a:solidFill>
                <a:latin typeface="Consolas"/>
              </a:rPr>
              <a:t>TensorDict</a:t>
            </a:r>
            <a:r>
              <a:rPr lang="en-US" sz="1100" noProof="1">
                <a:solidFill>
                  <a:srgbClr val="CCCCCC"/>
                </a:solidFill>
                <a:latin typeface="Consolas"/>
              </a:rPr>
              <a:t>({</a:t>
            </a:r>
            <a:endParaRPr lang="en-US"/>
          </a:p>
          <a:p>
            <a:r>
              <a:rPr lang="en-US" sz="1100" noProof="1">
                <a:solidFill>
                  <a:srgbClr val="CCCCCC"/>
                </a:solidFill>
                <a:latin typeface="Consolas"/>
              </a:rPr>
              <a:t>    </a:t>
            </a:r>
            <a:r>
              <a:rPr lang="en-US" sz="1100" noProof="1">
                <a:solidFill>
                  <a:srgbClr val="CE9178"/>
                </a:solidFill>
                <a:latin typeface="Consolas"/>
              </a:rPr>
              <a:t>"done"</a:t>
            </a:r>
            <a:r>
              <a:rPr lang="en-US" sz="1100" noProof="1">
                <a:solidFill>
                  <a:srgbClr val="CCCCCC"/>
                </a:solidFill>
                <a:latin typeface="Consolas"/>
              </a:rPr>
              <a:t>: </a:t>
            </a:r>
            <a:r>
              <a:rPr lang="en-US" sz="1100" noProof="1">
                <a:solidFill>
                  <a:srgbClr val="4EC9B0"/>
                </a:solidFill>
                <a:latin typeface="Consolas"/>
              </a:rPr>
              <a:t>torch</a:t>
            </a:r>
            <a:r>
              <a:rPr lang="en-US" sz="1100" noProof="1">
                <a:solidFill>
                  <a:srgbClr val="CCCCCC"/>
                </a:solidFill>
                <a:latin typeface="Consolas"/>
              </a:rPr>
              <a:t>.</a:t>
            </a:r>
            <a:r>
              <a:rPr lang="en-US" sz="1100" noProof="1">
                <a:solidFill>
                  <a:srgbClr val="DCDCAA"/>
                </a:solidFill>
                <a:latin typeface="Consolas"/>
              </a:rPr>
              <a:t>tensor</a:t>
            </a:r>
            <a:r>
              <a:rPr lang="en-US" sz="1100" noProof="1">
                <a:solidFill>
                  <a:srgbClr val="CCCCCC"/>
                </a:solidFill>
                <a:latin typeface="Consolas"/>
              </a:rPr>
              <a:t>(</a:t>
            </a:r>
            <a:r>
              <a:rPr lang="en-US" sz="1100" noProof="1">
                <a:solidFill>
                  <a:srgbClr val="4EC9B0"/>
                </a:solidFill>
                <a:latin typeface="Consolas"/>
              </a:rPr>
              <a:t>bool</a:t>
            </a:r>
            <a:r>
              <a:rPr lang="en-US" sz="1100" noProof="1">
                <a:solidFill>
                  <a:srgbClr val="CCCCCC"/>
                </a:solidFill>
                <a:latin typeface="Consolas"/>
              </a:rPr>
              <a:t>(terminated </a:t>
            </a:r>
            <a:r>
              <a:rPr lang="en-US" sz="1100" noProof="1">
                <a:solidFill>
                  <a:srgbClr val="C586C0"/>
                </a:solidFill>
                <a:latin typeface="Consolas"/>
              </a:rPr>
              <a:t>or</a:t>
            </a:r>
            <a:r>
              <a:rPr lang="en-US" sz="1100" noProof="1">
                <a:solidFill>
                  <a:srgbClr val="CCCCCC"/>
                </a:solidFill>
                <a:latin typeface="Consolas"/>
              </a:rPr>
              <a:t> truncated), </a:t>
            </a:r>
            <a:r>
              <a:rPr lang="en-US" sz="1100" noProof="1">
                <a:solidFill>
                  <a:srgbClr val="9CDCFE"/>
                </a:solidFill>
                <a:latin typeface="Consolas"/>
              </a:rPr>
              <a:t>dtype</a:t>
            </a:r>
            <a:r>
              <a:rPr lang="en-US" sz="1100" noProof="1">
                <a:solidFill>
                  <a:srgbClr val="D4D4D4"/>
                </a:solidFill>
                <a:latin typeface="Consolas"/>
              </a:rPr>
              <a:t>=</a:t>
            </a:r>
            <a:r>
              <a:rPr lang="en-US" sz="1100" noProof="1">
                <a:solidFill>
                  <a:srgbClr val="4EC9B0"/>
                </a:solidFill>
                <a:latin typeface="Consolas"/>
              </a:rPr>
              <a:t>torch</a:t>
            </a:r>
            <a:r>
              <a:rPr lang="en-US" sz="1100" noProof="1">
                <a:solidFill>
                  <a:srgbClr val="CCCCCC"/>
                </a:solidFill>
                <a:latin typeface="Consolas"/>
              </a:rPr>
              <a:t>.</a:t>
            </a:r>
            <a:r>
              <a:rPr lang="en-US" sz="1100" noProof="1">
                <a:solidFill>
                  <a:srgbClr val="9CDCFE"/>
                </a:solidFill>
                <a:latin typeface="Consolas"/>
              </a:rPr>
              <a:t>bool</a:t>
            </a:r>
            <a:r>
              <a:rPr lang="en-US" sz="1100" noProof="1">
                <a:solidFill>
                  <a:srgbClr val="CCCCCC"/>
                </a:solidFill>
                <a:latin typeface="Consolas"/>
              </a:rPr>
              <a:t>, </a:t>
            </a:r>
            <a:r>
              <a:rPr lang="en-US" sz="1100" noProof="1">
                <a:solidFill>
                  <a:srgbClr val="9CDCFE"/>
                </a:solidFill>
                <a:latin typeface="Consolas"/>
              </a:rPr>
              <a:t>device</a:t>
            </a:r>
            <a:r>
              <a:rPr lang="en-US" sz="1100" noProof="1">
                <a:solidFill>
                  <a:srgbClr val="D4D4D4"/>
                </a:solidFill>
                <a:latin typeface="Consolas"/>
              </a:rPr>
              <a:t>=</a:t>
            </a:r>
            <a:r>
              <a:rPr lang="en-US" sz="1100" noProof="1">
                <a:solidFill>
                  <a:srgbClr val="569CD6"/>
                </a:solidFill>
                <a:latin typeface="Consolas"/>
              </a:rPr>
              <a:t>self</a:t>
            </a:r>
            <a:r>
              <a:rPr lang="en-US" sz="1100" noProof="1">
                <a:solidFill>
                  <a:srgbClr val="CCCCCC"/>
                </a:solidFill>
                <a:latin typeface="Consolas"/>
              </a:rPr>
              <a:t>.device),</a:t>
            </a:r>
            <a:endParaRPr lang="en-US"/>
          </a:p>
          <a:p>
            <a:r>
              <a:rPr lang="en-US" sz="1100" noProof="1">
                <a:solidFill>
                  <a:srgbClr val="CCCCCC"/>
                </a:solidFill>
                <a:latin typeface="Consolas"/>
              </a:rPr>
              <a:t>    </a:t>
            </a:r>
            <a:r>
              <a:rPr lang="en-US" sz="1100" noProof="1">
                <a:solidFill>
                  <a:srgbClr val="CE9178"/>
                </a:solidFill>
                <a:latin typeface="Consolas"/>
              </a:rPr>
              <a:t>"observation"</a:t>
            </a:r>
            <a:r>
              <a:rPr lang="en-US" sz="1100" noProof="1">
                <a:solidFill>
                  <a:srgbClr val="CCCCCC"/>
                </a:solidFill>
                <a:latin typeface="Consolas"/>
              </a:rPr>
              <a:t>: </a:t>
            </a:r>
            <a:r>
              <a:rPr lang="en-US" sz="1100" noProof="1">
                <a:solidFill>
                  <a:srgbClr val="9CDCFE"/>
                </a:solidFill>
                <a:latin typeface="Consolas"/>
              </a:rPr>
              <a:t>next_obs</a:t>
            </a:r>
            <a:r>
              <a:rPr lang="en-US" sz="1100" noProof="1">
                <a:solidFill>
                  <a:srgbClr val="CCCCCC"/>
                </a:solidFill>
                <a:latin typeface="Consolas"/>
              </a:rPr>
              <a:t>,</a:t>
            </a:r>
            <a:endParaRPr lang="en-US"/>
          </a:p>
          <a:p>
            <a:r>
              <a:rPr lang="en-US" sz="1100" noProof="1">
                <a:solidFill>
                  <a:srgbClr val="CCCCCC"/>
                </a:solidFill>
                <a:latin typeface="Consolas"/>
              </a:rPr>
              <a:t>    </a:t>
            </a:r>
            <a:r>
              <a:rPr lang="en-US" sz="1100" noProof="1">
                <a:solidFill>
                  <a:srgbClr val="CE9178"/>
                </a:solidFill>
                <a:latin typeface="Consolas"/>
              </a:rPr>
              <a:t>"reward"</a:t>
            </a:r>
            <a:r>
              <a:rPr lang="en-US" sz="1100" noProof="1">
                <a:solidFill>
                  <a:srgbClr val="CCCCCC"/>
                </a:solidFill>
                <a:latin typeface="Consolas"/>
              </a:rPr>
              <a:t>: </a:t>
            </a:r>
            <a:r>
              <a:rPr lang="en-US" sz="1100" noProof="1">
                <a:solidFill>
                  <a:srgbClr val="4EC9B0"/>
                </a:solidFill>
                <a:latin typeface="Consolas"/>
              </a:rPr>
              <a:t>torch</a:t>
            </a:r>
            <a:r>
              <a:rPr lang="en-US" sz="1100" noProof="1">
                <a:solidFill>
                  <a:srgbClr val="CCCCCC"/>
                </a:solidFill>
                <a:latin typeface="Consolas"/>
              </a:rPr>
              <a:t>.</a:t>
            </a:r>
            <a:r>
              <a:rPr lang="en-US" sz="1100" noProof="1">
                <a:solidFill>
                  <a:srgbClr val="DCDCAA"/>
                </a:solidFill>
                <a:latin typeface="Consolas"/>
              </a:rPr>
              <a:t>tensor</a:t>
            </a:r>
            <a:r>
              <a:rPr lang="en-US" sz="1100" noProof="1">
                <a:solidFill>
                  <a:srgbClr val="CCCCCC"/>
                </a:solidFill>
                <a:latin typeface="Consolas"/>
              </a:rPr>
              <a:t>(reward, </a:t>
            </a:r>
            <a:r>
              <a:rPr lang="en-US" sz="1100" noProof="1">
                <a:solidFill>
                  <a:srgbClr val="9CDCFE"/>
                </a:solidFill>
                <a:latin typeface="Consolas"/>
              </a:rPr>
              <a:t>dtype</a:t>
            </a:r>
            <a:r>
              <a:rPr lang="en-US" sz="1100" noProof="1">
                <a:solidFill>
                  <a:srgbClr val="D4D4D4"/>
                </a:solidFill>
                <a:latin typeface="Consolas"/>
              </a:rPr>
              <a:t>=</a:t>
            </a:r>
            <a:r>
              <a:rPr lang="en-US" sz="1100" noProof="1">
                <a:solidFill>
                  <a:srgbClr val="4EC9B0"/>
                </a:solidFill>
                <a:latin typeface="Consolas"/>
              </a:rPr>
              <a:t>torch</a:t>
            </a:r>
            <a:r>
              <a:rPr lang="en-US" sz="1100" noProof="1">
                <a:solidFill>
                  <a:srgbClr val="CCCCCC"/>
                </a:solidFill>
                <a:latin typeface="Consolas"/>
              </a:rPr>
              <a:t>.</a:t>
            </a:r>
            <a:r>
              <a:rPr lang="en-US" sz="1100" noProof="1">
                <a:solidFill>
                  <a:srgbClr val="9CDCFE"/>
                </a:solidFill>
                <a:latin typeface="Consolas"/>
              </a:rPr>
              <a:t>float32</a:t>
            </a:r>
            <a:r>
              <a:rPr lang="en-US" sz="1100" noProof="1">
                <a:solidFill>
                  <a:srgbClr val="CCCCCC"/>
                </a:solidFill>
                <a:latin typeface="Consolas"/>
              </a:rPr>
              <a:t>, </a:t>
            </a:r>
            <a:r>
              <a:rPr lang="en-US" sz="1100" noProof="1">
                <a:solidFill>
                  <a:srgbClr val="9CDCFE"/>
                </a:solidFill>
                <a:latin typeface="Consolas"/>
              </a:rPr>
              <a:t>device</a:t>
            </a:r>
            <a:r>
              <a:rPr lang="en-US" sz="1100" noProof="1">
                <a:solidFill>
                  <a:srgbClr val="D4D4D4"/>
                </a:solidFill>
                <a:latin typeface="Consolas"/>
              </a:rPr>
              <a:t>=</a:t>
            </a:r>
            <a:r>
              <a:rPr lang="en-US" sz="1100" noProof="1">
                <a:solidFill>
                  <a:srgbClr val="569CD6"/>
                </a:solidFill>
                <a:latin typeface="Consolas"/>
              </a:rPr>
              <a:t>self</a:t>
            </a:r>
            <a:r>
              <a:rPr lang="en-US" sz="1100" noProof="1">
                <a:solidFill>
                  <a:srgbClr val="CCCCCC"/>
                </a:solidFill>
                <a:latin typeface="Consolas"/>
              </a:rPr>
              <a:t>.device),</a:t>
            </a:r>
            <a:endParaRPr lang="en-US"/>
          </a:p>
          <a:p>
            <a:r>
              <a:rPr lang="en-US" sz="1100" noProof="1">
                <a:solidFill>
                  <a:srgbClr val="CCCCCC"/>
                </a:solidFill>
                <a:latin typeface="Consolas"/>
              </a:rPr>
              <a:t>    </a:t>
            </a:r>
            <a:r>
              <a:rPr lang="en-US" sz="1100" noProof="1">
                <a:solidFill>
                  <a:srgbClr val="CE9178"/>
                </a:solidFill>
                <a:latin typeface="Consolas"/>
              </a:rPr>
              <a:t>"step_count"</a:t>
            </a:r>
            <a:r>
              <a:rPr lang="en-US" sz="1100" noProof="1">
                <a:solidFill>
                  <a:srgbClr val="CCCCCC"/>
                </a:solidFill>
                <a:latin typeface="Consolas"/>
              </a:rPr>
              <a:t>: </a:t>
            </a:r>
            <a:r>
              <a:rPr lang="en-US" sz="1100" noProof="1">
                <a:solidFill>
                  <a:srgbClr val="4EC9B0"/>
                </a:solidFill>
                <a:latin typeface="Consolas"/>
              </a:rPr>
              <a:t>torch</a:t>
            </a:r>
            <a:r>
              <a:rPr lang="en-US" sz="1100" noProof="1">
                <a:solidFill>
                  <a:srgbClr val="CCCCCC"/>
                </a:solidFill>
                <a:latin typeface="Consolas"/>
              </a:rPr>
              <a:t>.</a:t>
            </a:r>
            <a:r>
              <a:rPr lang="en-US" sz="1100" noProof="1">
                <a:solidFill>
                  <a:srgbClr val="DCDCAA"/>
                </a:solidFill>
                <a:latin typeface="Consolas"/>
              </a:rPr>
              <a:t>tensor</a:t>
            </a:r>
            <a:r>
              <a:rPr lang="en-US" sz="1100" noProof="1">
                <a:solidFill>
                  <a:srgbClr val="CCCCCC"/>
                </a:solidFill>
                <a:latin typeface="Consolas"/>
              </a:rPr>
              <a:t>(</a:t>
            </a:r>
            <a:r>
              <a:rPr lang="en-US" sz="1100" noProof="1">
                <a:solidFill>
                  <a:srgbClr val="569CD6"/>
                </a:solidFill>
                <a:latin typeface="Consolas"/>
              </a:rPr>
              <a:t>self</a:t>
            </a:r>
            <a:r>
              <a:rPr lang="en-US" sz="1100" noProof="1">
                <a:solidFill>
                  <a:srgbClr val="CCCCCC"/>
                </a:solidFill>
                <a:latin typeface="Consolas"/>
              </a:rPr>
              <a:t>.current_step, </a:t>
            </a:r>
            <a:r>
              <a:rPr lang="en-US" sz="1100" noProof="1">
                <a:solidFill>
                  <a:srgbClr val="9CDCFE"/>
                </a:solidFill>
                <a:latin typeface="Consolas"/>
              </a:rPr>
              <a:t>dtype</a:t>
            </a:r>
            <a:r>
              <a:rPr lang="en-US" sz="1100" noProof="1">
                <a:solidFill>
                  <a:srgbClr val="D4D4D4"/>
                </a:solidFill>
                <a:latin typeface="Consolas"/>
              </a:rPr>
              <a:t>=</a:t>
            </a:r>
            <a:r>
              <a:rPr lang="en-US" sz="1100" noProof="1">
                <a:solidFill>
                  <a:srgbClr val="4EC9B0"/>
                </a:solidFill>
                <a:latin typeface="Consolas"/>
              </a:rPr>
              <a:t>torch</a:t>
            </a:r>
            <a:r>
              <a:rPr lang="en-US" sz="1100" noProof="1">
                <a:solidFill>
                  <a:srgbClr val="CCCCCC"/>
                </a:solidFill>
                <a:latin typeface="Consolas"/>
              </a:rPr>
              <a:t>.</a:t>
            </a:r>
            <a:r>
              <a:rPr lang="en-US" sz="1100" noProof="1">
                <a:solidFill>
                  <a:srgbClr val="9CDCFE"/>
                </a:solidFill>
                <a:latin typeface="Consolas"/>
              </a:rPr>
              <a:t>int64</a:t>
            </a:r>
            <a:r>
              <a:rPr lang="en-US" sz="1100" noProof="1">
                <a:solidFill>
                  <a:srgbClr val="CCCCCC"/>
                </a:solidFill>
                <a:latin typeface="Consolas"/>
              </a:rPr>
              <a:t>, </a:t>
            </a:r>
            <a:r>
              <a:rPr lang="en-US" sz="1100" noProof="1">
                <a:solidFill>
                  <a:srgbClr val="9CDCFE"/>
                </a:solidFill>
                <a:latin typeface="Consolas"/>
              </a:rPr>
              <a:t>device</a:t>
            </a:r>
            <a:r>
              <a:rPr lang="en-US" sz="1100" noProof="1">
                <a:solidFill>
                  <a:srgbClr val="D4D4D4"/>
                </a:solidFill>
                <a:latin typeface="Consolas"/>
              </a:rPr>
              <a:t>=</a:t>
            </a:r>
            <a:r>
              <a:rPr lang="en-US" sz="1100" noProof="1">
                <a:solidFill>
                  <a:srgbClr val="569CD6"/>
                </a:solidFill>
                <a:latin typeface="Consolas"/>
              </a:rPr>
              <a:t>self</a:t>
            </a:r>
            <a:r>
              <a:rPr lang="en-US" sz="1100" noProof="1">
                <a:solidFill>
                  <a:srgbClr val="CCCCCC"/>
                </a:solidFill>
                <a:latin typeface="Consolas"/>
              </a:rPr>
              <a:t>.device),</a:t>
            </a:r>
            <a:endParaRPr lang="en-US"/>
          </a:p>
          <a:p>
            <a:r>
              <a:rPr lang="en-US" sz="1100" noProof="1">
                <a:solidFill>
                  <a:srgbClr val="CCCCCC"/>
                </a:solidFill>
                <a:latin typeface="Consolas"/>
              </a:rPr>
              <a:t>    </a:t>
            </a:r>
            <a:r>
              <a:rPr lang="en-US" sz="1100" noProof="1">
                <a:solidFill>
                  <a:srgbClr val="CE9178"/>
                </a:solidFill>
                <a:latin typeface="Consolas"/>
              </a:rPr>
              <a:t>"terminated"</a:t>
            </a:r>
            <a:r>
              <a:rPr lang="en-US" sz="1100" noProof="1">
                <a:solidFill>
                  <a:srgbClr val="CCCCCC"/>
                </a:solidFill>
                <a:latin typeface="Consolas"/>
              </a:rPr>
              <a:t>: </a:t>
            </a:r>
            <a:r>
              <a:rPr lang="en-US" sz="1100" noProof="1">
                <a:solidFill>
                  <a:srgbClr val="4EC9B0"/>
                </a:solidFill>
                <a:latin typeface="Consolas"/>
              </a:rPr>
              <a:t>torch</a:t>
            </a:r>
            <a:r>
              <a:rPr lang="en-US" sz="1100" noProof="1">
                <a:solidFill>
                  <a:srgbClr val="CCCCCC"/>
                </a:solidFill>
                <a:latin typeface="Consolas"/>
              </a:rPr>
              <a:t>.</a:t>
            </a:r>
            <a:r>
              <a:rPr lang="en-US" sz="1100" noProof="1">
                <a:solidFill>
                  <a:srgbClr val="DCDCAA"/>
                </a:solidFill>
                <a:latin typeface="Consolas"/>
              </a:rPr>
              <a:t>tensor</a:t>
            </a:r>
            <a:r>
              <a:rPr lang="en-US" sz="1100" noProof="1">
                <a:solidFill>
                  <a:srgbClr val="CCCCCC"/>
                </a:solidFill>
                <a:latin typeface="Consolas"/>
              </a:rPr>
              <a:t>(</a:t>
            </a:r>
            <a:r>
              <a:rPr lang="en-US" sz="1100" noProof="1">
                <a:solidFill>
                  <a:srgbClr val="4EC9B0"/>
                </a:solidFill>
                <a:latin typeface="Consolas"/>
              </a:rPr>
              <a:t>bool</a:t>
            </a:r>
            <a:r>
              <a:rPr lang="en-US" sz="1100" noProof="1">
                <a:solidFill>
                  <a:srgbClr val="CCCCCC"/>
                </a:solidFill>
                <a:latin typeface="Consolas"/>
              </a:rPr>
              <a:t>(terminated), </a:t>
            </a:r>
            <a:r>
              <a:rPr lang="en-US" sz="1100" noProof="1">
                <a:solidFill>
                  <a:srgbClr val="9CDCFE"/>
                </a:solidFill>
                <a:latin typeface="Consolas"/>
              </a:rPr>
              <a:t>dtype</a:t>
            </a:r>
            <a:r>
              <a:rPr lang="en-US" sz="1100" noProof="1">
                <a:solidFill>
                  <a:srgbClr val="D4D4D4"/>
                </a:solidFill>
                <a:latin typeface="Consolas"/>
              </a:rPr>
              <a:t>=</a:t>
            </a:r>
            <a:r>
              <a:rPr lang="en-US" sz="1100" noProof="1">
                <a:solidFill>
                  <a:srgbClr val="4EC9B0"/>
                </a:solidFill>
                <a:latin typeface="Consolas"/>
              </a:rPr>
              <a:t>torch</a:t>
            </a:r>
            <a:r>
              <a:rPr lang="en-US" sz="1100" noProof="1">
                <a:solidFill>
                  <a:srgbClr val="CCCCCC"/>
                </a:solidFill>
                <a:latin typeface="Consolas"/>
              </a:rPr>
              <a:t>.</a:t>
            </a:r>
            <a:r>
              <a:rPr lang="en-US" sz="1100" noProof="1">
                <a:solidFill>
                  <a:srgbClr val="9CDCFE"/>
                </a:solidFill>
                <a:latin typeface="Consolas"/>
              </a:rPr>
              <a:t>bool</a:t>
            </a:r>
            <a:r>
              <a:rPr lang="en-US" sz="1100" noProof="1">
                <a:solidFill>
                  <a:srgbClr val="CCCCCC"/>
                </a:solidFill>
                <a:latin typeface="Consolas"/>
              </a:rPr>
              <a:t>, </a:t>
            </a:r>
            <a:r>
              <a:rPr lang="en-US" sz="1100" noProof="1">
                <a:solidFill>
                  <a:srgbClr val="9CDCFE"/>
                </a:solidFill>
                <a:latin typeface="Consolas"/>
              </a:rPr>
              <a:t>device</a:t>
            </a:r>
            <a:r>
              <a:rPr lang="en-US" sz="1100" noProof="1">
                <a:solidFill>
                  <a:srgbClr val="D4D4D4"/>
                </a:solidFill>
                <a:latin typeface="Consolas"/>
              </a:rPr>
              <a:t>=</a:t>
            </a:r>
            <a:r>
              <a:rPr lang="en-US" sz="1100" noProof="1">
                <a:solidFill>
                  <a:srgbClr val="569CD6"/>
                </a:solidFill>
                <a:latin typeface="Consolas"/>
              </a:rPr>
              <a:t>self</a:t>
            </a:r>
            <a:r>
              <a:rPr lang="en-US" sz="1100" noProof="1">
                <a:solidFill>
                  <a:srgbClr val="CCCCCC"/>
                </a:solidFill>
                <a:latin typeface="Consolas"/>
              </a:rPr>
              <a:t>.device),</a:t>
            </a:r>
            <a:endParaRPr lang="en-US"/>
          </a:p>
          <a:p>
            <a:r>
              <a:rPr lang="en-US" sz="1100" noProof="1">
                <a:solidFill>
                  <a:srgbClr val="CCCCCC"/>
                </a:solidFill>
                <a:latin typeface="Consolas"/>
              </a:rPr>
              <a:t>    </a:t>
            </a:r>
            <a:r>
              <a:rPr lang="en-US" sz="1100" noProof="1">
                <a:solidFill>
                  <a:srgbClr val="CE9178"/>
                </a:solidFill>
                <a:latin typeface="Consolas"/>
              </a:rPr>
              <a:t>"truncated"</a:t>
            </a:r>
            <a:r>
              <a:rPr lang="en-US" sz="1100" noProof="1">
                <a:solidFill>
                  <a:srgbClr val="CCCCCC"/>
                </a:solidFill>
                <a:latin typeface="Consolas"/>
              </a:rPr>
              <a:t>: </a:t>
            </a:r>
            <a:r>
              <a:rPr lang="en-US" sz="1100" noProof="1">
                <a:solidFill>
                  <a:srgbClr val="4EC9B0"/>
                </a:solidFill>
                <a:latin typeface="Consolas"/>
              </a:rPr>
              <a:t>torch</a:t>
            </a:r>
            <a:r>
              <a:rPr lang="en-US" sz="1100" noProof="1">
                <a:solidFill>
                  <a:srgbClr val="CCCCCC"/>
                </a:solidFill>
                <a:latin typeface="Consolas"/>
              </a:rPr>
              <a:t>.</a:t>
            </a:r>
            <a:r>
              <a:rPr lang="en-US" sz="1100" noProof="1">
                <a:solidFill>
                  <a:srgbClr val="DCDCAA"/>
                </a:solidFill>
                <a:latin typeface="Consolas"/>
              </a:rPr>
              <a:t>tensor</a:t>
            </a:r>
            <a:r>
              <a:rPr lang="en-US" sz="1100" noProof="1">
                <a:solidFill>
                  <a:srgbClr val="CCCCCC"/>
                </a:solidFill>
                <a:latin typeface="Consolas"/>
              </a:rPr>
              <a:t>(</a:t>
            </a:r>
            <a:r>
              <a:rPr lang="en-US" sz="1100" noProof="1">
                <a:solidFill>
                  <a:srgbClr val="4EC9B0"/>
                </a:solidFill>
                <a:latin typeface="Consolas"/>
              </a:rPr>
              <a:t>bool</a:t>
            </a:r>
            <a:r>
              <a:rPr lang="en-US" sz="1100" noProof="1">
                <a:solidFill>
                  <a:srgbClr val="CCCCCC"/>
                </a:solidFill>
                <a:latin typeface="Consolas"/>
              </a:rPr>
              <a:t>(truncated), </a:t>
            </a:r>
            <a:r>
              <a:rPr lang="en-US" sz="1100" noProof="1">
                <a:solidFill>
                  <a:srgbClr val="9CDCFE"/>
                </a:solidFill>
                <a:latin typeface="Consolas"/>
              </a:rPr>
              <a:t>dtype</a:t>
            </a:r>
            <a:r>
              <a:rPr lang="en-US" sz="1100" noProof="1">
                <a:solidFill>
                  <a:srgbClr val="D4D4D4"/>
                </a:solidFill>
                <a:latin typeface="Consolas"/>
              </a:rPr>
              <a:t>=</a:t>
            </a:r>
            <a:r>
              <a:rPr lang="en-US" sz="1100" noProof="1">
                <a:solidFill>
                  <a:srgbClr val="4EC9B0"/>
                </a:solidFill>
                <a:latin typeface="Consolas"/>
              </a:rPr>
              <a:t>torch</a:t>
            </a:r>
            <a:r>
              <a:rPr lang="en-US" sz="1100" noProof="1">
                <a:solidFill>
                  <a:srgbClr val="CCCCCC"/>
                </a:solidFill>
                <a:latin typeface="Consolas"/>
              </a:rPr>
              <a:t>.</a:t>
            </a:r>
            <a:r>
              <a:rPr lang="en-US" sz="1100" noProof="1">
                <a:solidFill>
                  <a:srgbClr val="9CDCFE"/>
                </a:solidFill>
                <a:latin typeface="Consolas"/>
              </a:rPr>
              <a:t>bool</a:t>
            </a:r>
            <a:r>
              <a:rPr lang="en-US" sz="1100" noProof="1">
                <a:solidFill>
                  <a:srgbClr val="CCCCCC"/>
                </a:solidFill>
                <a:latin typeface="Consolas"/>
              </a:rPr>
              <a:t>, </a:t>
            </a:r>
            <a:r>
              <a:rPr lang="en-US" sz="1100" noProof="1">
                <a:solidFill>
                  <a:srgbClr val="9CDCFE"/>
                </a:solidFill>
                <a:latin typeface="Consolas"/>
              </a:rPr>
              <a:t>device</a:t>
            </a:r>
            <a:r>
              <a:rPr lang="en-US" sz="1100" noProof="1">
                <a:solidFill>
                  <a:srgbClr val="D4D4D4"/>
                </a:solidFill>
                <a:latin typeface="Consolas"/>
              </a:rPr>
              <a:t>=</a:t>
            </a:r>
            <a:r>
              <a:rPr lang="en-US" sz="1100" noProof="1">
                <a:solidFill>
                  <a:srgbClr val="569CD6"/>
                </a:solidFill>
                <a:latin typeface="Consolas"/>
              </a:rPr>
              <a:t>self</a:t>
            </a:r>
            <a:r>
              <a:rPr lang="en-US" sz="1100" noProof="1">
                <a:solidFill>
                  <a:srgbClr val="CCCCCC"/>
                </a:solidFill>
                <a:latin typeface="Consolas"/>
              </a:rPr>
              <a:t>.device)</a:t>
            </a:r>
            <a:endParaRPr lang="en-US"/>
          </a:p>
          <a:p>
            <a:r>
              <a:rPr lang="en-US" sz="1100" noProof="1">
                <a:solidFill>
                  <a:srgbClr val="CCCCCC"/>
                </a:solidFill>
                <a:latin typeface="Consolas"/>
              </a:rPr>
              <a:t>}, </a:t>
            </a:r>
            <a:r>
              <a:rPr lang="en-US" sz="1100" noProof="1">
                <a:solidFill>
                  <a:srgbClr val="9CDCFE"/>
                </a:solidFill>
                <a:latin typeface="Consolas"/>
              </a:rPr>
              <a:t>batch_size</a:t>
            </a:r>
            <a:r>
              <a:rPr lang="en-US" sz="1100" noProof="1">
                <a:solidFill>
                  <a:srgbClr val="D4D4D4"/>
                </a:solidFill>
                <a:latin typeface="Consolas"/>
              </a:rPr>
              <a:t>=</a:t>
            </a:r>
            <a:r>
              <a:rPr lang="en-US" sz="1100" noProof="1">
                <a:solidFill>
                  <a:srgbClr val="CCCCCC"/>
                </a:solidFill>
                <a:latin typeface="Consolas"/>
              </a:rPr>
              <a:t>tensordict.batch_size)</a:t>
            </a:r>
            <a:endParaRPr lang="en-US"/>
          </a:p>
          <a:p>
            <a:endParaRPr lang="en-US"/>
          </a:p>
          <a:p>
            <a:r>
              <a:rPr lang="en-US" sz="1100" noProof="1">
                <a:solidFill>
                  <a:srgbClr val="C586C0"/>
                </a:solidFill>
                <a:latin typeface="Consolas"/>
              </a:rPr>
              <a:t>return</a:t>
            </a:r>
            <a:r>
              <a:rPr lang="en-US" sz="1100" noProof="1">
                <a:solidFill>
                  <a:srgbClr val="CCCCCC"/>
                </a:solidFill>
                <a:latin typeface="Consolas"/>
              </a:rPr>
              <a:t> </a:t>
            </a:r>
            <a:r>
              <a:rPr lang="en-US" sz="1100" noProof="1">
                <a:solidFill>
                  <a:srgbClr val="9CDCFE"/>
                </a:solidFill>
                <a:latin typeface="Consolas"/>
              </a:rPr>
              <a:t>next</a:t>
            </a:r>
            <a:endParaRPr lang="en-US"/>
          </a:p>
        </p:txBody>
      </p:sp>
    </p:spTree>
    <p:extLst>
      <p:ext uri="{BB962C8B-B14F-4D97-AF65-F5344CB8AC3E}">
        <p14:creationId xmlns:p14="http://schemas.microsoft.com/office/powerpoint/2010/main" val="943983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A61B0-7F79-3FEC-C037-986ADC1788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D89C96-9F9A-B00E-802E-D09C97E9786A}"/>
              </a:ext>
            </a:extLst>
          </p:cNvPr>
          <p:cNvSpPr>
            <a:spLocks noGrp="1"/>
          </p:cNvSpPr>
          <p:nvPr>
            <p:ph type="title"/>
          </p:nvPr>
        </p:nvSpPr>
        <p:spPr/>
        <p:txBody>
          <a:bodyPr>
            <a:noAutofit/>
          </a:bodyPr>
          <a:lstStyle/>
          <a:p>
            <a:r>
              <a:rPr lang="en-US" sz="4000"/>
              <a:t>Code – Custom Environment </a:t>
            </a:r>
            <a:br>
              <a:rPr lang="en-US" sz="4000"/>
            </a:br>
            <a:r>
              <a:rPr lang="en-US" sz="4000"/>
              <a:t>_</a:t>
            </a:r>
            <a:r>
              <a:rPr lang="en-US" sz="4000" err="1"/>
              <a:t>compute_reward</a:t>
            </a:r>
            <a:endParaRPr lang="en-US" sz="4000"/>
          </a:p>
        </p:txBody>
      </p:sp>
      <p:sp>
        <p:nvSpPr>
          <p:cNvPr id="3" name="Text Placeholder 2">
            <a:extLst>
              <a:ext uri="{FF2B5EF4-FFF2-40B4-BE49-F238E27FC236}">
                <a16:creationId xmlns:a16="http://schemas.microsoft.com/office/drawing/2014/main" id="{1C749CA6-F414-6A2B-9E68-D17EF8394F20}"/>
              </a:ext>
            </a:extLst>
          </p:cNvPr>
          <p:cNvSpPr>
            <a:spLocks noGrp="1"/>
          </p:cNvSpPr>
          <p:nvPr>
            <p:ph idx="1"/>
          </p:nvPr>
        </p:nvSpPr>
        <p:spPr/>
        <p:txBody>
          <a:bodyPr>
            <a:normAutofit/>
          </a:bodyPr>
          <a:lstStyle/>
          <a:p>
            <a:pPr marL="608965" indent="-456565"/>
            <a:r>
              <a:rPr lang="en-US" sz="2800"/>
              <a:t>Ziel: Bester "Return on Ad Spend (ROAS)"</a:t>
            </a:r>
          </a:p>
          <a:p>
            <a:pPr marL="608965" indent="-456565"/>
            <a:endParaRPr lang="en-US" sz="2800"/>
          </a:p>
        </p:txBody>
      </p:sp>
      <p:sp>
        <p:nvSpPr>
          <p:cNvPr id="5" name="TextBox 4">
            <a:extLst>
              <a:ext uri="{FF2B5EF4-FFF2-40B4-BE49-F238E27FC236}">
                <a16:creationId xmlns:a16="http://schemas.microsoft.com/office/drawing/2014/main" id="{ED1D751F-CF50-8B64-B86D-3F41808A73C1}"/>
              </a:ext>
            </a:extLst>
          </p:cNvPr>
          <p:cNvSpPr txBox="1"/>
          <p:nvPr/>
        </p:nvSpPr>
        <p:spPr>
          <a:xfrm>
            <a:off x="1120140" y="2698439"/>
            <a:ext cx="10654574" cy="3754874"/>
          </a:xfrm>
          <a:prstGeom prst="rect">
            <a:avLst/>
          </a:prstGeom>
          <a:solidFill>
            <a:schemeClr val="tx1">
              <a:lumMod val="85000"/>
              <a:lumOff val="1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noProof="1">
                <a:solidFill>
                  <a:srgbClr val="569CD6"/>
                </a:solidFill>
                <a:latin typeface="Consolas"/>
              </a:rPr>
              <a:t>def</a:t>
            </a:r>
            <a:r>
              <a:rPr lang="en-US" sz="1400" noProof="1">
                <a:solidFill>
                  <a:srgbClr val="CCCCCC"/>
                </a:solidFill>
                <a:latin typeface="Consolas"/>
              </a:rPr>
              <a:t> </a:t>
            </a:r>
            <a:r>
              <a:rPr lang="en-US" sz="1400" noProof="1">
                <a:solidFill>
                  <a:srgbClr val="DCDCAA"/>
                </a:solidFill>
                <a:latin typeface="Consolas"/>
              </a:rPr>
              <a:t>_compute_reward</a:t>
            </a:r>
            <a:r>
              <a:rPr lang="en-US" sz="1400" noProof="1">
                <a:solidFill>
                  <a:srgbClr val="CCCCCC"/>
                </a:solidFill>
                <a:latin typeface="Consolas"/>
              </a:rPr>
              <a:t>(</a:t>
            </a:r>
            <a:r>
              <a:rPr lang="en-US" sz="1400" noProof="1">
                <a:solidFill>
                  <a:srgbClr val="9CDCFE"/>
                </a:solidFill>
                <a:latin typeface="Consolas"/>
              </a:rPr>
              <a:t>self</a:t>
            </a:r>
            <a:r>
              <a:rPr lang="en-US" sz="1400" noProof="1">
                <a:solidFill>
                  <a:srgbClr val="CCCCCC"/>
                </a:solidFill>
                <a:latin typeface="Consolas"/>
              </a:rPr>
              <a:t>, </a:t>
            </a:r>
            <a:r>
              <a:rPr lang="en-US" sz="1400" noProof="1">
                <a:solidFill>
                  <a:srgbClr val="9CDCFE"/>
                </a:solidFill>
                <a:latin typeface="Consolas"/>
              </a:rPr>
              <a:t>action</a:t>
            </a:r>
            <a:r>
              <a:rPr lang="en-US" sz="1400" noProof="1">
                <a:solidFill>
                  <a:srgbClr val="CCCCCC"/>
                </a:solidFill>
                <a:latin typeface="Consolas"/>
              </a:rPr>
              <a:t>, </a:t>
            </a:r>
            <a:r>
              <a:rPr lang="en-US" sz="1400" noProof="1">
                <a:solidFill>
                  <a:srgbClr val="9CDCFE"/>
                </a:solidFill>
                <a:latin typeface="Consolas"/>
              </a:rPr>
              <a:t>current_pki</a:t>
            </a:r>
            <a:r>
              <a:rPr lang="en-US" sz="1400" noProof="1">
                <a:solidFill>
                  <a:srgbClr val="CCCCCC"/>
                </a:solidFill>
                <a:latin typeface="Consolas"/>
              </a:rPr>
              <a:t>, </a:t>
            </a:r>
            <a:r>
              <a:rPr lang="en-US" sz="1400" noProof="1">
                <a:solidFill>
                  <a:srgbClr val="9CDCFE"/>
                </a:solidFill>
                <a:latin typeface="Consolas"/>
              </a:rPr>
              <a:t>action_idx</a:t>
            </a:r>
            <a:r>
              <a:rPr lang="en-US" sz="1400" noProof="1">
                <a:solidFill>
                  <a:srgbClr val="CCCCCC"/>
                </a:solidFill>
                <a:latin typeface="Consolas"/>
              </a:rPr>
              <a:t>, </a:t>
            </a:r>
            <a:r>
              <a:rPr lang="en-US" sz="1400" noProof="1">
                <a:solidFill>
                  <a:srgbClr val="9CDCFE"/>
                </a:solidFill>
                <a:latin typeface="Consolas"/>
              </a:rPr>
              <a:t>ad_roas</a:t>
            </a:r>
            <a:r>
              <a:rPr lang="en-US" sz="1400" noProof="1">
                <a:solidFill>
                  <a:srgbClr val="CCCCCC"/>
                </a:solidFill>
                <a:latin typeface="Consolas"/>
              </a:rPr>
              <a:t>):</a:t>
            </a:r>
            <a:endParaRPr lang="en-US" sz="1400"/>
          </a:p>
          <a:p>
            <a:r>
              <a:rPr lang="en-US" sz="1400" noProof="1">
                <a:solidFill>
                  <a:srgbClr val="CCCCCC"/>
                </a:solidFill>
                <a:latin typeface="Consolas"/>
              </a:rPr>
              <a:t>    </a:t>
            </a:r>
            <a:r>
              <a:rPr lang="en-US" sz="1400" noProof="1">
                <a:solidFill>
                  <a:srgbClr val="CE9178"/>
                </a:solidFill>
                <a:latin typeface="Consolas"/>
              </a:rPr>
              <a:t>"""Compute reward based on the selected keyword's metrics"""</a:t>
            </a:r>
            <a:endParaRPr lang="en-US" sz="1400"/>
          </a:p>
          <a:p>
            <a:r>
              <a:rPr lang="en-US" sz="1400" noProof="1">
                <a:solidFill>
                  <a:srgbClr val="CCCCCC"/>
                </a:solidFill>
                <a:latin typeface="Consolas"/>
              </a:rPr>
              <a:t>    </a:t>
            </a:r>
            <a:r>
              <a:rPr lang="en-US" sz="1400" noProof="1">
                <a:solidFill>
                  <a:srgbClr val="9CDCFE"/>
                </a:solidFill>
                <a:latin typeface="Consolas"/>
              </a:rPr>
              <a:t>adjusted_reward</a:t>
            </a:r>
            <a:r>
              <a:rPr lang="en-US" sz="1400" noProof="1">
                <a:solidFill>
                  <a:srgbClr val="CCCCCC"/>
                </a:solidFill>
                <a:latin typeface="Consolas"/>
              </a:rPr>
              <a:t> </a:t>
            </a:r>
            <a:r>
              <a:rPr lang="en-US" sz="1400" noProof="1">
                <a:solidFill>
                  <a:srgbClr val="D4D4D4"/>
                </a:solidFill>
                <a:latin typeface="Consolas"/>
              </a:rPr>
              <a:t>=</a:t>
            </a:r>
            <a:r>
              <a:rPr lang="en-US" sz="1400" noProof="1">
                <a:solidFill>
                  <a:srgbClr val="CCCCCC"/>
                </a:solidFill>
                <a:latin typeface="Consolas"/>
              </a:rPr>
              <a:t> </a:t>
            </a:r>
            <a:r>
              <a:rPr lang="en-US" sz="1400" noProof="1">
                <a:solidFill>
                  <a:srgbClr val="B5CEA8"/>
                </a:solidFill>
                <a:latin typeface="Consolas"/>
              </a:rPr>
              <a:t>0</a:t>
            </a:r>
            <a:r>
              <a:rPr lang="en-US" sz="1400" noProof="1">
                <a:solidFill>
                  <a:srgbClr val="CCCCCC"/>
                </a:solidFill>
                <a:latin typeface="Consolas"/>
              </a:rPr>
              <a:t> </a:t>
            </a:r>
            <a:r>
              <a:rPr lang="en-US" sz="1400" noProof="1">
                <a:solidFill>
                  <a:srgbClr val="C586C0"/>
                </a:solidFill>
                <a:latin typeface="Consolas"/>
              </a:rPr>
              <a:t>if</a:t>
            </a:r>
            <a:r>
              <a:rPr lang="en-US" sz="1400" noProof="1">
                <a:solidFill>
                  <a:srgbClr val="CCCCCC"/>
                </a:solidFill>
                <a:latin typeface="Consolas"/>
              </a:rPr>
              <a:t> </a:t>
            </a:r>
            <a:r>
              <a:rPr lang="en-US" sz="1400" noProof="1">
                <a:solidFill>
                  <a:srgbClr val="9CDCFE"/>
                </a:solidFill>
                <a:latin typeface="Consolas"/>
              </a:rPr>
              <a:t>action_idx</a:t>
            </a:r>
            <a:r>
              <a:rPr lang="en-US" sz="1400" noProof="1">
                <a:solidFill>
                  <a:srgbClr val="CCCCCC"/>
                </a:solidFill>
                <a:latin typeface="Consolas"/>
              </a:rPr>
              <a:t> </a:t>
            </a:r>
            <a:r>
              <a:rPr lang="en-US" sz="1400" noProof="1">
                <a:solidFill>
                  <a:srgbClr val="D4D4D4"/>
                </a:solidFill>
                <a:latin typeface="Consolas"/>
              </a:rPr>
              <a:t>&lt;</a:t>
            </a:r>
            <a:r>
              <a:rPr lang="en-US" sz="1400" noProof="1">
                <a:solidFill>
                  <a:srgbClr val="CCCCCC"/>
                </a:solidFill>
                <a:latin typeface="Consolas"/>
              </a:rPr>
              <a:t> </a:t>
            </a:r>
            <a:r>
              <a:rPr lang="en-US" sz="1400" noProof="1">
                <a:solidFill>
                  <a:srgbClr val="9CDCFE"/>
                </a:solidFill>
                <a:latin typeface="Consolas"/>
              </a:rPr>
              <a:t>self</a:t>
            </a:r>
            <a:r>
              <a:rPr lang="en-US" sz="1400" noProof="1">
                <a:solidFill>
                  <a:srgbClr val="CCCCCC"/>
                </a:solidFill>
                <a:latin typeface="Consolas"/>
              </a:rPr>
              <a:t>.num_keywords </a:t>
            </a:r>
            <a:r>
              <a:rPr lang="en-US" sz="1400" noProof="1">
                <a:solidFill>
                  <a:srgbClr val="C586C0"/>
                </a:solidFill>
                <a:latin typeface="Consolas"/>
              </a:rPr>
              <a:t>else</a:t>
            </a:r>
            <a:r>
              <a:rPr lang="en-US" sz="1400" noProof="1">
                <a:solidFill>
                  <a:srgbClr val="CCCCCC"/>
                </a:solidFill>
                <a:latin typeface="Consolas"/>
              </a:rPr>
              <a:t> </a:t>
            </a:r>
            <a:r>
              <a:rPr lang="en-US" sz="1400" noProof="1">
                <a:solidFill>
                  <a:srgbClr val="B5CEA8"/>
                </a:solidFill>
                <a:latin typeface="Consolas"/>
              </a:rPr>
              <a:t>1</a:t>
            </a:r>
            <a:r>
              <a:rPr lang="en-US" sz="1400" noProof="1">
                <a:solidFill>
                  <a:srgbClr val="CCCCCC"/>
                </a:solidFill>
                <a:latin typeface="Consolas"/>
              </a:rPr>
              <a:t> </a:t>
            </a:r>
            <a:r>
              <a:rPr lang="en-US" sz="1400" noProof="1">
                <a:solidFill>
                  <a:srgbClr val="6A9955"/>
                </a:solidFill>
                <a:latin typeface="Consolas"/>
              </a:rPr>
              <a:t># encourage the agent to buy something </a:t>
            </a:r>
            <a:endParaRPr lang="en-US" sz="1400"/>
          </a:p>
          <a:p>
            <a:r>
              <a:rPr lang="en-US" sz="1400" noProof="1">
                <a:solidFill>
                  <a:srgbClr val="CCCCCC"/>
                </a:solidFill>
                <a:latin typeface="Consolas"/>
              </a:rPr>
              <a:t>    </a:t>
            </a:r>
            <a:r>
              <a:rPr lang="en-US" sz="1400" noProof="1">
                <a:solidFill>
                  <a:srgbClr val="C586C0"/>
                </a:solidFill>
                <a:latin typeface="Consolas"/>
              </a:rPr>
              <a:t>if</a:t>
            </a:r>
            <a:r>
              <a:rPr lang="en-US" sz="1400" noProof="1">
                <a:solidFill>
                  <a:srgbClr val="CCCCCC"/>
                </a:solidFill>
                <a:latin typeface="Consolas"/>
              </a:rPr>
              <a:t> </a:t>
            </a:r>
            <a:r>
              <a:rPr lang="en-US" sz="1400" noProof="1">
                <a:solidFill>
                  <a:srgbClr val="9CDCFE"/>
                </a:solidFill>
                <a:latin typeface="Consolas"/>
              </a:rPr>
              <a:t>ad_roas</a:t>
            </a:r>
            <a:r>
              <a:rPr lang="en-US" sz="1400" noProof="1">
                <a:solidFill>
                  <a:srgbClr val="CCCCCC"/>
                </a:solidFill>
                <a:latin typeface="Consolas"/>
              </a:rPr>
              <a:t> </a:t>
            </a:r>
            <a:r>
              <a:rPr lang="en-US" sz="1400" noProof="1">
                <a:solidFill>
                  <a:srgbClr val="D4D4D4"/>
                </a:solidFill>
                <a:latin typeface="Consolas"/>
              </a:rPr>
              <a:t>&gt;</a:t>
            </a:r>
            <a:r>
              <a:rPr lang="en-US" sz="1400" noProof="1">
                <a:solidFill>
                  <a:srgbClr val="CCCCCC"/>
                </a:solidFill>
                <a:latin typeface="Consolas"/>
              </a:rPr>
              <a:t> </a:t>
            </a:r>
            <a:r>
              <a:rPr lang="en-US" sz="1400" noProof="1">
                <a:solidFill>
                  <a:srgbClr val="B5CEA8"/>
                </a:solidFill>
                <a:latin typeface="Consolas"/>
              </a:rPr>
              <a:t>0</a:t>
            </a:r>
            <a:r>
              <a:rPr lang="en-US" sz="1400" noProof="1">
                <a:solidFill>
                  <a:srgbClr val="CCCCCC"/>
                </a:solidFill>
                <a:latin typeface="Consolas"/>
              </a:rPr>
              <a:t>: </a:t>
            </a:r>
            <a:r>
              <a:rPr lang="en-US" sz="1400" noProof="1">
                <a:solidFill>
                  <a:srgbClr val="6A9955"/>
                </a:solidFill>
                <a:latin typeface="Consolas"/>
              </a:rPr>
              <a:t># log(0) is undefined</a:t>
            </a:r>
            <a:endParaRPr lang="en-US" sz="1400"/>
          </a:p>
          <a:p>
            <a:r>
              <a:rPr lang="en-US" sz="1400" noProof="1">
                <a:solidFill>
                  <a:srgbClr val="CCCCCC"/>
                </a:solidFill>
                <a:latin typeface="Consolas"/>
              </a:rPr>
              <a:t>        </a:t>
            </a:r>
            <a:r>
              <a:rPr lang="en-US" sz="1400" noProof="1">
                <a:solidFill>
                  <a:srgbClr val="9CDCFE"/>
                </a:solidFill>
                <a:latin typeface="Consolas"/>
              </a:rPr>
              <a:t>adjusted_reward</a:t>
            </a:r>
            <a:r>
              <a:rPr lang="en-US" sz="1400" noProof="1">
                <a:solidFill>
                  <a:srgbClr val="CCCCCC"/>
                </a:solidFill>
                <a:latin typeface="Consolas"/>
              </a:rPr>
              <a:t> </a:t>
            </a:r>
            <a:r>
              <a:rPr lang="en-US" sz="1400" noProof="1">
                <a:solidFill>
                  <a:srgbClr val="D4D4D4"/>
                </a:solidFill>
                <a:latin typeface="Consolas"/>
              </a:rPr>
              <a:t>=</a:t>
            </a:r>
            <a:r>
              <a:rPr lang="en-US" sz="1400" noProof="1">
                <a:solidFill>
                  <a:srgbClr val="CCCCCC"/>
                </a:solidFill>
                <a:latin typeface="Consolas"/>
              </a:rPr>
              <a:t> </a:t>
            </a:r>
            <a:r>
              <a:rPr lang="en-US" sz="1400" noProof="1">
                <a:solidFill>
                  <a:srgbClr val="4EC9B0"/>
                </a:solidFill>
                <a:latin typeface="Consolas"/>
              </a:rPr>
              <a:t>np</a:t>
            </a:r>
            <a:r>
              <a:rPr lang="en-US" sz="1400" noProof="1">
                <a:solidFill>
                  <a:srgbClr val="CCCCCC"/>
                </a:solidFill>
                <a:latin typeface="Consolas"/>
              </a:rPr>
              <a:t>.</a:t>
            </a:r>
            <a:r>
              <a:rPr lang="en-US" sz="1400" noProof="1">
                <a:solidFill>
                  <a:srgbClr val="9CDCFE"/>
                </a:solidFill>
                <a:latin typeface="Consolas"/>
              </a:rPr>
              <a:t>log</a:t>
            </a:r>
            <a:r>
              <a:rPr lang="en-US" sz="1400" noProof="1">
                <a:solidFill>
                  <a:srgbClr val="CCCCCC"/>
                </a:solidFill>
                <a:latin typeface="Consolas"/>
              </a:rPr>
              <a:t>(</a:t>
            </a:r>
            <a:r>
              <a:rPr lang="en-US" sz="1400" noProof="1">
                <a:solidFill>
                  <a:srgbClr val="9CDCFE"/>
                </a:solidFill>
                <a:latin typeface="Consolas"/>
              </a:rPr>
              <a:t>ad_roas</a:t>
            </a:r>
            <a:r>
              <a:rPr lang="en-US" sz="1400" noProof="1">
                <a:solidFill>
                  <a:srgbClr val="CCCCCC"/>
                </a:solidFill>
                <a:latin typeface="Consolas"/>
              </a:rPr>
              <a:t>)  </a:t>
            </a:r>
            <a:r>
              <a:rPr lang="en-US" sz="1400" noProof="1">
                <a:solidFill>
                  <a:srgbClr val="6A9955"/>
                </a:solidFill>
                <a:latin typeface="Consolas"/>
              </a:rPr>
              <a:t>## Adjust reward based on ad_roas performance, scale it with log</a:t>
            </a:r>
            <a:endParaRPr lang="en-US" sz="1400"/>
          </a:p>
          <a:p>
            <a:r>
              <a:rPr lang="en-US" sz="1400" noProof="1">
                <a:solidFill>
                  <a:srgbClr val="CCCCCC"/>
                </a:solidFill>
                <a:latin typeface="Consolas"/>
              </a:rPr>
              <a:t>    </a:t>
            </a:r>
            <a:r>
              <a:rPr lang="en-US" sz="1400" noProof="1">
                <a:solidFill>
                  <a:srgbClr val="9CDCFE"/>
                </a:solidFill>
                <a:latin typeface="Consolas"/>
              </a:rPr>
              <a:t>missing_rewards</a:t>
            </a:r>
            <a:r>
              <a:rPr lang="en-US" sz="1400" noProof="1">
                <a:solidFill>
                  <a:srgbClr val="CCCCCC"/>
                </a:solidFill>
                <a:latin typeface="Consolas"/>
              </a:rPr>
              <a:t> </a:t>
            </a:r>
            <a:r>
              <a:rPr lang="en-US" sz="1400" noProof="1">
                <a:solidFill>
                  <a:srgbClr val="D4D4D4"/>
                </a:solidFill>
                <a:latin typeface="Consolas"/>
              </a:rPr>
              <a:t>=</a:t>
            </a:r>
            <a:r>
              <a:rPr lang="en-US" sz="1400" noProof="1">
                <a:solidFill>
                  <a:srgbClr val="CCCCCC"/>
                </a:solidFill>
                <a:latin typeface="Consolas"/>
              </a:rPr>
              <a:t> []</a:t>
            </a:r>
            <a:endParaRPr lang="en-US" sz="1400"/>
          </a:p>
          <a:p>
            <a:r>
              <a:rPr lang="en-US" sz="1400" noProof="1">
                <a:solidFill>
                  <a:srgbClr val="CCCCCC"/>
                </a:solidFill>
                <a:latin typeface="Consolas"/>
              </a:rPr>
              <a:t>    </a:t>
            </a:r>
            <a:r>
              <a:rPr lang="en-US" sz="1400" noProof="1">
                <a:solidFill>
                  <a:srgbClr val="6A9955"/>
                </a:solidFill>
                <a:latin typeface="Consolas"/>
              </a:rPr>
              <a:t># Calculate the ad_roas we did not get because we chose another keyword </a:t>
            </a:r>
            <a:endParaRPr lang="en-US" sz="1400"/>
          </a:p>
          <a:p>
            <a:r>
              <a:rPr lang="en-US" sz="1400" noProof="1">
                <a:solidFill>
                  <a:srgbClr val="CCCCCC"/>
                </a:solidFill>
                <a:latin typeface="Consolas"/>
              </a:rPr>
              <a:t>    </a:t>
            </a:r>
            <a:r>
              <a:rPr lang="en-US" sz="1400" noProof="1">
                <a:solidFill>
                  <a:srgbClr val="C586C0"/>
                </a:solidFill>
                <a:latin typeface="Consolas"/>
              </a:rPr>
              <a:t>for</a:t>
            </a:r>
            <a:r>
              <a:rPr lang="en-US" sz="1400" noProof="1">
                <a:solidFill>
                  <a:srgbClr val="CCCCCC"/>
                </a:solidFill>
                <a:latin typeface="Consolas"/>
              </a:rPr>
              <a:t> </a:t>
            </a:r>
            <a:r>
              <a:rPr lang="en-US" sz="1400" noProof="1">
                <a:solidFill>
                  <a:srgbClr val="9CDCFE"/>
                </a:solidFill>
                <a:latin typeface="Consolas"/>
              </a:rPr>
              <a:t>i</a:t>
            </a:r>
            <a:r>
              <a:rPr lang="en-US" sz="1400" noProof="1">
                <a:solidFill>
                  <a:srgbClr val="CCCCCC"/>
                </a:solidFill>
                <a:latin typeface="Consolas"/>
              </a:rPr>
              <a:t> </a:t>
            </a:r>
            <a:r>
              <a:rPr lang="en-US" sz="1400" noProof="1">
                <a:solidFill>
                  <a:srgbClr val="C586C0"/>
                </a:solidFill>
                <a:latin typeface="Consolas"/>
              </a:rPr>
              <a:t>in</a:t>
            </a:r>
            <a:r>
              <a:rPr lang="en-US" sz="1400" noProof="1">
                <a:solidFill>
                  <a:srgbClr val="CCCCCC"/>
                </a:solidFill>
                <a:latin typeface="Consolas"/>
              </a:rPr>
              <a:t> </a:t>
            </a:r>
            <a:r>
              <a:rPr lang="en-US" sz="1400" noProof="1">
                <a:solidFill>
                  <a:srgbClr val="4EC9B0"/>
                </a:solidFill>
                <a:latin typeface="Consolas"/>
              </a:rPr>
              <a:t>range</a:t>
            </a:r>
            <a:r>
              <a:rPr lang="en-US" sz="1400" noProof="1">
                <a:solidFill>
                  <a:srgbClr val="CCCCCC"/>
                </a:solidFill>
                <a:latin typeface="Consolas"/>
              </a:rPr>
              <a:t>(</a:t>
            </a:r>
            <a:r>
              <a:rPr lang="en-US" sz="1400" noProof="1">
                <a:solidFill>
                  <a:srgbClr val="9CDCFE"/>
                </a:solidFill>
                <a:latin typeface="Consolas"/>
              </a:rPr>
              <a:t>self</a:t>
            </a:r>
            <a:r>
              <a:rPr lang="en-US" sz="1400" noProof="1">
                <a:solidFill>
                  <a:srgbClr val="CCCCCC"/>
                </a:solidFill>
                <a:latin typeface="Consolas"/>
              </a:rPr>
              <a:t>.num_keywords):</a:t>
            </a:r>
            <a:endParaRPr lang="en-US" sz="1400"/>
          </a:p>
          <a:p>
            <a:r>
              <a:rPr lang="en-US" sz="1400" noProof="1">
                <a:solidFill>
                  <a:srgbClr val="CCCCCC"/>
                </a:solidFill>
                <a:latin typeface="Consolas"/>
              </a:rPr>
              <a:t>        </a:t>
            </a:r>
            <a:r>
              <a:rPr lang="en-US" sz="1400" noProof="1">
                <a:solidFill>
                  <a:srgbClr val="9CDCFE"/>
                </a:solidFill>
                <a:latin typeface="Consolas"/>
              </a:rPr>
              <a:t>sample</a:t>
            </a:r>
            <a:r>
              <a:rPr lang="en-US" sz="1400" noProof="1">
                <a:solidFill>
                  <a:srgbClr val="CCCCCC"/>
                </a:solidFill>
                <a:latin typeface="Consolas"/>
              </a:rPr>
              <a:t> </a:t>
            </a:r>
            <a:r>
              <a:rPr lang="en-US" sz="1400" noProof="1">
                <a:solidFill>
                  <a:srgbClr val="D4D4D4"/>
                </a:solidFill>
                <a:latin typeface="Consolas"/>
              </a:rPr>
              <a:t>=</a:t>
            </a:r>
            <a:r>
              <a:rPr lang="en-US" sz="1400" noProof="1">
                <a:solidFill>
                  <a:srgbClr val="CCCCCC"/>
                </a:solidFill>
                <a:latin typeface="Consolas"/>
              </a:rPr>
              <a:t> </a:t>
            </a:r>
            <a:r>
              <a:rPr lang="en-US" sz="1400" noProof="1">
                <a:solidFill>
                  <a:srgbClr val="9CDCFE"/>
                </a:solidFill>
                <a:latin typeface="Consolas"/>
              </a:rPr>
              <a:t>current_pki</a:t>
            </a:r>
            <a:r>
              <a:rPr lang="en-US" sz="1400" noProof="1">
                <a:solidFill>
                  <a:srgbClr val="CCCCCC"/>
                </a:solidFill>
                <a:latin typeface="Consolas"/>
              </a:rPr>
              <a:t>.iloc[</a:t>
            </a:r>
            <a:r>
              <a:rPr lang="en-US" sz="1400" noProof="1">
                <a:solidFill>
                  <a:srgbClr val="9CDCFE"/>
                </a:solidFill>
                <a:latin typeface="Consolas"/>
              </a:rPr>
              <a:t>i</a:t>
            </a:r>
            <a:r>
              <a:rPr lang="en-US" sz="1400" noProof="1">
                <a:solidFill>
                  <a:srgbClr val="CCCCCC"/>
                </a:solidFill>
                <a:latin typeface="Consolas"/>
              </a:rPr>
              <a:t>]</a:t>
            </a:r>
            <a:endParaRPr lang="en-US" sz="1400"/>
          </a:p>
          <a:p>
            <a:r>
              <a:rPr lang="en-US" sz="1400" noProof="1">
                <a:solidFill>
                  <a:srgbClr val="CCCCCC"/>
                </a:solidFill>
                <a:latin typeface="Consolas"/>
              </a:rPr>
              <a:t>        </a:t>
            </a:r>
            <a:r>
              <a:rPr lang="en-US" sz="1400" noProof="1">
                <a:solidFill>
                  <a:srgbClr val="C586C0"/>
                </a:solidFill>
                <a:latin typeface="Consolas"/>
              </a:rPr>
              <a:t>if</a:t>
            </a:r>
            <a:r>
              <a:rPr lang="en-US" sz="1400" noProof="1">
                <a:solidFill>
                  <a:srgbClr val="CCCCCC"/>
                </a:solidFill>
                <a:latin typeface="Consolas"/>
              </a:rPr>
              <a:t> </a:t>
            </a:r>
            <a:r>
              <a:rPr lang="en-US" sz="1400" noProof="1">
                <a:solidFill>
                  <a:srgbClr val="9CDCFE"/>
                </a:solidFill>
                <a:latin typeface="Consolas"/>
              </a:rPr>
              <a:t>action</a:t>
            </a:r>
            <a:r>
              <a:rPr lang="en-US" sz="1400" noProof="1">
                <a:solidFill>
                  <a:srgbClr val="CCCCCC"/>
                </a:solidFill>
                <a:latin typeface="Consolas"/>
              </a:rPr>
              <a:t>[</a:t>
            </a:r>
            <a:r>
              <a:rPr lang="en-US" sz="1400" noProof="1">
                <a:solidFill>
                  <a:srgbClr val="9CDCFE"/>
                </a:solidFill>
                <a:latin typeface="Consolas"/>
              </a:rPr>
              <a:t>i</a:t>
            </a:r>
            <a:r>
              <a:rPr lang="en-US" sz="1400" noProof="1">
                <a:solidFill>
                  <a:srgbClr val="CCCCCC"/>
                </a:solidFill>
                <a:latin typeface="Consolas"/>
              </a:rPr>
              <a:t>] </a:t>
            </a:r>
            <a:r>
              <a:rPr lang="en-US" sz="1400" noProof="1">
                <a:solidFill>
                  <a:srgbClr val="D4D4D4"/>
                </a:solidFill>
                <a:latin typeface="Consolas"/>
              </a:rPr>
              <a:t>==</a:t>
            </a:r>
            <a:r>
              <a:rPr lang="en-US" sz="1400" noProof="1">
                <a:solidFill>
                  <a:srgbClr val="CCCCCC"/>
                </a:solidFill>
                <a:latin typeface="Consolas"/>
              </a:rPr>
              <a:t> </a:t>
            </a:r>
            <a:r>
              <a:rPr lang="en-US" sz="1400" noProof="1">
                <a:solidFill>
                  <a:srgbClr val="4FC1FF"/>
                </a:solidFill>
                <a:latin typeface="Consolas"/>
              </a:rPr>
              <a:t>False</a:t>
            </a:r>
            <a:r>
              <a:rPr lang="en-US" sz="1400" noProof="1">
                <a:solidFill>
                  <a:srgbClr val="CCCCCC"/>
                </a:solidFill>
                <a:latin typeface="Consolas"/>
              </a:rPr>
              <a:t>:</a:t>
            </a:r>
            <a:endParaRPr lang="en-US" sz="1400"/>
          </a:p>
          <a:p>
            <a:r>
              <a:rPr lang="en-US" sz="1400" noProof="1">
                <a:solidFill>
                  <a:srgbClr val="CCCCCC"/>
                </a:solidFill>
                <a:latin typeface="Consolas"/>
              </a:rPr>
              <a:t>            </a:t>
            </a:r>
            <a:r>
              <a:rPr lang="en-US" sz="1400" noProof="1">
                <a:solidFill>
                  <a:srgbClr val="9CDCFE"/>
                </a:solidFill>
                <a:latin typeface="Consolas"/>
              </a:rPr>
              <a:t>missing_rewards</a:t>
            </a:r>
            <a:r>
              <a:rPr lang="en-US" sz="1400" noProof="1">
                <a:solidFill>
                  <a:srgbClr val="CCCCCC"/>
                </a:solidFill>
                <a:latin typeface="Consolas"/>
              </a:rPr>
              <a:t>.</a:t>
            </a:r>
            <a:r>
              <a:rPr lang="en-US" sz="1400" noProof="1">
                <a:solidFill>
                  <a:srgbClr val="DCDCAA"/>
                </a:solidFill>
                <a:latin typeface="Consolas"/>
              </a:rPr>
              <a:t>append</a:t>
            </a:r>
            <a:r>
              <a:rPr lang="en-US" sz="1400" noProof="1">
                <a:solidFill>
                  <a:srgbClr val="CCCCCC"/>
                </a:solidFill>
                <a:latin typeface="Consolas"/>
              </a:rPr>
              <a:t>(</a:t>
            </a:r>
            <a:r>
              <a:rPr lang="en-US" sz="1400" noProof="1">
                <a:solidFill>
                  <a:srgbClr val="9CDCFE"/>
                </a:solidFill>
                <a:latin typeface="Consolas"/>
              </a:rPr>
              <a:t>sample</a:t>
            </a:r>
            <a:r>
              <a:rPr lang="en-US" sz="1400" noProof="1">
                <a:solidFill>
                  <a:srgbClr val="CCCCCC"/>
                </a:solidFill>
                <a:latin typeface="Consolas"/>
              </a:rPr>
              <a:t>[</a:t>
            </a:r>
            <a:r>
              <a:rPr lang="en-US" sz="1400" noProof="1">
                <a:solidFill>
                  <a:srgbClr val="CE9178"/>
                </a:solidFill>
                <a:latin typeface="Consolas"/>
              </a:rPr>
              <a:t>"ad_roas"</a:t>
            </a:r>
            <a:r>
              <a:rPr lang="en-US" sz="1400" noProof="1">
                <a:solidFill>
                  <a:srgbClr val="CCCCCC"/>
                </a:solidFill>
                <a:latin typeface="Consolas"/>
              </a:rPr>
              <a:t>])</a:t>
            </a:r>
            <a:endParaRPr lang="en-US" sz="1400"/>
          </a:p>
          <a:p>
            <a:r>
              <a:rPr lang="en-US" sz="1400" noProof="1">
                <a:solidFill>
                  <a:srgbClr val="CCCCCC"/>
                </a:solidFill>
                <a:latin typeface="Consolas"/>
              </a:rPr>
              <a:t>    </a:t>
            </a:r>
            <a:r>
              <a:rPr lang="en-US" sz="1400" noProof="1">
                <a:solidFill>
                  <a:srgbClr val="6A9955"/>
                </a:solidFill>
                <a:latin typeface="Consolas"/>
              </a:rPr>
              <a:t># Adjust reward based on missing rewards to penalize the agent when not selecting keywords with </a:t>
            </a:r>
            <a:br>
              <a:rPr lang="en-US" sz="1400" noProof="1">
                <a:latin typeface="Consolas"/>
              </a:rPr>
            </a:br>
            <a:r>
              <a:rPr lang="en-US" sz="1400" noProof="1">
                <a:solidFill>
                  <a:srgbClr val="6A9955"/>
                </a:solidFill>
                <a:latin typeface="Consolas"/>
              </a:rPr>
              <a:t>    # high(er) ROAS</a:t>
            </a:r>
            <a:endParaRPr lang="en-US" sz="1400"/>
          </a:p>
          <a:p>
            <a:r>
              <a:rPr lang="en-US" sz="1400" noProof="1">
                <a:solidFill>
                  <a:srgbClr val="CCCCCC"/>
                </a:solidFill>
                <a:latin typeface="Consolas"/>
              </a:rPr>
              <a:t>    </a:t>
            </a:r>
            <a:r>
              <a:rPr lang="en-US" sz="1400" noProof="1">
                <a:solidFill>
                  <a:srgbClr val="6A9955"/>
                </a:solidFill>
                <a:latin typeface="Consolas"/>
              </a:rPr>
              <a:t># clipping reduces the variance of the rewards</a:t>
            </a:r>
            <a:endParaRPr lang="en-US" sz="1400"/>
          </a:p>
          <a:p>
            <a:r>
              <a:rPr lang="en-US" sz="1400" noProof="1">
                <a:solidFill>
                  <a:srgbClr val="CCCCCC"/>
                </a:solidFill>
                <a:latin typeface="Consolas"/>
              </a:rPr>
              <a:t>    </a:t>
            </a:r>
            <a:r>
              <a:rPr lang="en-US" sz="1400" noProof="1">
                <a:solidFill>
                  <a:srgbClr val="C586C0"/>
                </a:solidFill>
                <a:latin typeface="Consolas"/>
              </a:rPr>
              <a:t>return</a:t>
            </a:r>
            <a:r>
              <a:rPr lang="en-US" sz="1400" noProof="1">
                <a:solidFill>
                  <a:srgbClr val="CCCCCC"/>
                </a:solidFill>
                <a:latin typeface="Consolas"/>
              </a:rPr>
              <a:t> </a:t>
            </a:r>
            <a:r>
              <a:rPr lang="en-US" sz="1400" noProof="1">
                <a:solidFill>
                  <a:srgbClr val="4EC9B0"/>
                </a:solidFill>
                <a:latin typeface="Consolas"/>
              </a:rPr>
              <a:t>np</a:t>
            </a:r>
            <a:r>
              <a:rPr lang="en-US" sz="1400" noProof="1">
                <a:solidFill>
                  <a:srgbClr val="CCCCCC"/>
                </a:solidFill>
                <a:latin typeface="Consolas"/>
              </a:rPr>
              <a:t>.</a:t>
            </a:r>
            <a:r>
              <a:rPr lang="en-US" sz="1400" noProof="1">
                <a:solidFill>
                  <a:srgbClr val="DCDCAA"/>
                </a:solidFill>
                <a:latin typeface="Consolas"/>
              </a:rPr>
              <a:t>clip</a:t>
            </a:r>
            <a:r>
              <a:rPr lang="en-US" sz="1400" noProof="1">
                <a:solidFill>
                  <a:srgbClr val="CCCCCC"/>
                </a:solidFill>
                <a:latin typeface="Consolas"/>
              </a:rPr>
              <a:t>(</a:t>
            </a:r>
            <a:r>
              <a:rPr lang="en-US" sz="1400" noProof="1">
                <a:solidFill>
                  <a:srgbClr val="9CDCFE"/>
                </a:solidFill>
                <a:latin typeface="Consolas"/>
              </a:rPr>
              <a:t>adjusted_reward</a:t>
            </a:r>
            <a:r>
              <a:rPr lang="en-US" sz="1400" noProof="1">
                <a:solidFill>
                  <a:srgbClr val="CCCCCC"/>
                </a:solidFill>
                <a:latin typeface="Consolas"/>
              </a:rPr>
              <a:t> </a:t>
            </a:r>
            <a:r>
              <a:rPr lang="en-US" sz="1400" noProof="1">
                <a:solidFill>
                  <a:srgbClr val="DCDCAA"/>
                </a:solidFill>
                <a:latin typeface="Consolas"/>
              </a:rPr>
              <a:t>-</a:t>
            </a:r>
            <a:r>
              <a:rPr lang="en-US" sz="1400" noProof="1">
                <a:solidFill>
                  <a:srgbClr val="CCCCCC"/>
                </a:solidFill>
                <a:latin typeface="Consolas"/>
              </a:rPr>
              <a:t> </a:t>
            </a:r>
            <a:r>
              <a:rPr lang="en-US" sz="1400" noProof="1">
                <a:solidFill>
                  <a:srgbClr val="4EC9B0"/>
                </a:solidFill>
                <a:latin typeface="Consolas"/>
              </a:rPr>
              <a:t>np</a:t>
            </a:r>
            <a:r>
              <a:rPr lang="en-US" sz="1400" noProof="1">
                <a:solidFill>
                  <a:srgbClr val="CCCCCC"/>
                </a:solidFill>
                <a:latin typeface="Consolas"/>
              </a:rPr>
              <a:t>.</a:t>
            </a:r>
            <a:r>
              <a:rPr lang="en-US" sz="1400" noProof="1">
                <a:solidFill>
                  <a:srgbClr val="DCDCAA"/>
                </a:solidFill>
                <a:latin typeface="Consolas"/>
              </a:rPr>
              <a:t>mean</a:t>
            </a:r>
            <a:r>
              <a:rPr lang="en-US" sz="1400" noProof="1">
                <a:solidFill>
                  <a:srgbClr val="CCCCCC"/>
                </a:solidFill>
                <a:latin typeface="Consolas"/>
              </a:rPr>
              <a:t>(</a:t>
            </a:r>
            <a:r>
              <a:rPr lang="en-US" sz="1400" noProof="1">
                <a:solidFill>
                  <a:srgbClr val="9CDCFE"/>
                </a:solidFill>
                <a:latin typeface="Consolas"/>
              </a:rPr>
              <a:t>missing_rewards</a:t>
            </a:r>
            <a:r>
              <a:rPr lang="en-US" sz="1400" noProof="1">
                <a:solidFill>
                  <a:srgbClr val="CCCCCC"/>
                </a:solidFill>
                <a:latin typeface="Consolas"/>
              </a:rPr>
              <a:t>) </a:t>
            </a:r>
            <a:r>
              <a:rPr lang="en-US" sz="1400" noProof="1">
                <a:solidFill>
                  <a:srgbClr val="DCDCAA"/>
                </a:solidFill>
                <a:latin typeface="Consolas"/>
              </a:rPr>
              <a:t>*</a:t>
            </a:r>
            <a:r>
              <a:rPr lang="en-US" sz="1400" noProof="1">
                <a:solidFill>
                  <a:srgbClr val="CCCCCC"/>
                </a:solidFill>
                <a:latin typeface="Consolas"/>
              </a:rPr>
              <a:t> </a:t>
            </a:r>
            <a:r>
              <a:rPr lang="en-US" sz="1400" noProof="1">
                <a:solidFill>
                  <a:srgbClr val="B5CEA8"/>
                </a:solidFill>
                <a:latin typeface="Consolas"/>
              </a:rPr>
              <a:t>0.2</a:t>
            </a:r>
            <a:r>
              <a:rPr lang="en-US" sz="1400" noProof="1">
                <a:solidFill>
                  <a:srgbClr val="CCCCCC"/>
                </a:solidFill>
                <a:latin typeface="Consolas"/>
              </a:rPr>
              <a:t>, </a:t>
            </a:r>
            <a:r>
              <a:rPr lang="en-US" sz="1400" noProof="1">
                <a:solidFill>
                  <a:srgbClr val="D4D4D4"/>
                </a:solidFill>
                <a:latin typeface="Consolas"/>
              </a:rPr>
              <a:t>-</a:t>
            </a:r>
            <a:r>
              <a:rPr lang="en-US" sz="1400" noProof="1">
                <a:solidFill>
                  <a:srgbClr val="B5CEA8"/>
                </a:solidFill>
                <a:latin typeface="Consolas"/>
              </a:rPr>
              <a:t>2</a:t>
            </a:r>
            <a:r>
              <a:rPr lang="en-US" sz="1400" noProof="1">
                <a:solidFill>
                  <a:srgbClr val="CCCCCC"/>
                </a:solidFill>
                <a:latin typeface="Consolas"/>
              </a:rPr>
              <a:t>, </a:t>
            </a:r>
            <a:r>
              <a:rPr lang="en-US" sz="1400" noProof="1">
                <a:solidFill>
                  <a:srgbClr val="B5CEA8"/>
                </a:solidFill>
                <a:latin typeface="Consolas"/>
              </a:rPr>
              <a:t>2</a:t>
            </a:r>
            <a:r>
              <a:rPr lang="en-US" sz="1400" noProof="1">
                <a:solidFill>
                  <a:srgbClr val="CCCCCC"/>
                </a:solidFill>
                <a:latin typeface="Consolas"/>
              </a:rPr>
              <a:t>)</a:t>
            </a:r>
            <a:endParaRPr lang="en-US" sz="1400"/>
          </a:p>
          <a:p>
            <a:endParaRPr lang="en-US" sz="1400" noProof="1">
              <a:solidFill>
                <a:srgbClr val="CCCCCC"/>
              </a:solidFill>
              <a:latin typeface="Consolas"/>
            </a:endParaRPr>
          </a:p>
        </p:txBody>
      </p:sp>
    </p:spTree>
    <p:extLst>
      <p:ext uri="{BB962C8B-B14F-4D97-AF65-F5344CB8AC3E}">
        <p14:creationId xmlns:p14="http://schemas.microsoft.com/office/powerpoint/2010/main" val="4208195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40E79-A0B7-93C7-ABF6-988833AB7B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0D7F82-EE5D-3773-E553-143763E30775}"/>
              </a:ext>
            </a:extLst>
          </p:cNvPr>
          <p:cNvSpPr>
            <a:spLocks noGrp="1"/>
          </p:cNvSpPr>
          <p:nvPr>
            <p:ph type="title"/>
          </p:nvPr>
        </p:nvSpPr>
        <p:spPr/>
        <p:txBody>
          <a:bodyPr>
            <a:normAutofit fontScale="90000"/>
          </a:bodyPr>
          <a:lstStyle/>
          <a:p>
            <a:r>
              <a:rPr lang="en-US"/>
              <a:t>Code</a:t>
            </a:r>
            <a:br>
              <a:rPr lang="en-US"/>
            </a:br>
            <a:r>
              <a:rPr lang="en-US"/>
              <a:t>Policy</a:t>
            </a:r>
          </a:p>
        </p:txBody>
      </p:sp>
      <p:sp>
        <p:nvSpPr>
          <p:cNvPr id="3" name="Text Placeholder 2">
            <a:extLst>
              <a:ext uri="{FF2B5EF4-FFF2-40B4-BE49-F238E27FC236}">
                <a16:creationId xmlns:a16="http://schemas.microsoft.com/office/drawing/2014/main" id="{604664D6-E7BC-12B5-BD57-4FC4202666D8}"/>
              </a:ext>
            </a:extLst>
          </p:cNvPr>
          <p:cNvSpPr>
            <a:spLocks noGrp="1"/>
          </p:cNvSpPr>
          <p:nvPr>
            <p:ph idx="1"/>
          </p:nvPr>
        </p:nvSpPr>
        <p:spPr/>
        <p:txBody>
          <a:bodyPr>
            <a:normAutofit/>
          </a:bodyPr>
          <a:lstStyle/>
          <a:p>
            <a:pPr marL="608965" indent="-456565"/>
            <a:r>
              <a:rPr lang="en-US" sz="2800"/>
              <a:t>Wir </a:t>
            </a:r>
            <a:r>
              <a:rPr lang="en-US" sz="2800" err="1"/>
              <a:t>brauchen</a:t>
            </a:r>
            <a:r>
              <a:rPr lang="en-US" sz="2800"/>
              <a:t> die Policy für Training, Test und Inference</a:t>
            </a:r>
          </a:p>
        </p:txBody>
      </p:sp>
      <p:sp>
        <p:nvSpPr>
          <p:cNvPr id="5" name="TextBox 4">
            <a:extLst>
              <a:ext uri="{FF2B5EF4-FFF2-40B4-BE49-F238E27FC236}">
                <a16:creationId xmlns:a16="http://schemas.microsoft.com/office/drawing/2014/main" id="{F424A78E-2EA9-3AF8-5706-B441CB8827D4}"/>
              </a:ext>
            </a:extLst>
          </p:cNvPr>
          <p:cNvSpPr txBox="1"/>
          <p:nvPr/>
        </p:nvSpPr>
        <p:spPr>
          <a:xfrm>
            <a:off x="1120140" y="2415066"/>
            <a:ext cx="10654574" cy="4154984"/>
          </a:xfrm>
          <a:prstGeom prst="rect">
            <a:avLst/>
          </a:prstGeom>
          <a:solidFill>
            <a:schemeClr val="tx1">
              <a:lumMod val="85000"/>
              <a:lumOff val="1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noProof="1">
                <a:solidFill>
                  <a:srgbClr val="569CD6"/>
                </a:solidFill>
                <a:latin typeface="Consolas"/>
              </a:rPr>
              <a:t>def</a:t>
            </a:r>
            <a:r>
              <a:rPr lang="en-US" sz="1100" noProof="1">
                <a:solidFill>
                  <a:srgbClr val="CCCCCC"/>
                </a:solidFill>
                <a:latin typeface="Consolas"/>
              </a:rPr>
              <a:t> </a:t>
            </a:r>
            <a:r>
              <a:rPr lang="en-US" sz="1100" noProof="1">
                <a:solidFill>
                  <a:srgbClr val="DCDCAA"/>
                </a:solidFill>
                <a:latin typeface="Consolas"/>
              </a:rPr>
              <a:t>create_policy</a:t>
            </a:r>
            <a:r>
              <a:rPr lang="en-US" sz="1100" noProof="1">
                <a:solidFill>
                  <a:srgbClr val="CCCCCC"/>
                </a:solidFill>
                <a:latin typeface="Consolas"/>
              </a:rPr>
              <a:t>(</a:t>
            </a:r>
            <a:r>
              <a:rPr lang="en-US" sz="1100" noProof="1">
                <a:solidFill>
                  <a:srgbClr val="9CDCFE"/>
                </a:solidFill>
                <a:latin typeface="Consolas"/>
              </a:rPr>
              <a:t>env</a:t>
            </a:r>
            <a:r>
              <a:rPr lang="en-US" sz="1100" noProof="1">
                <a:solidFill>
                  <a:srgbClr val="CCCCCC"/>
                </a:solidFill>
                <a:latin typeface="Consolas"/>
              </a:rPr>
              <a:t>, </a:t>
            </a:r>
            <a:r>
              <a:rPr lang="en-US" sz="1100" noProof="1">
                <a:solidFill>
                  <a:srgbClr val="9CDCFE"/>
                </a:solidFill>
                <a:latin typeface="Consolas"/>
              </a:rPr>
              <a:t>feature_dim</a:t>
            </a:r>
            <a:r>
              <a:rPr lang="en-US" sz="1100" noProof="1">
                <a:solidFill>
                  <a:srgbClr val="CCCCCC"/>
                </a:solidFill>
                <a:latin typeface="Consolas"/>
              </a:rPr>
              <a:t>, </a:t>
            </a:r>
            <a:r>
              <a:rPr lang="en-US" sz="1100" noProof="1">
                <a:solidFill>
                  <a:srgbClr val="9CDCFE"/>
                </a:solidFill>
                <a:latin typeface="Consolas"/>
              </a:rPr>
              <a:t>num_keywords</a:t>
            </a:r>
            <a:r>
              <a:rPr lang="en-US" sz="1100" noProof="1">
                <a:solidFill>
                  <a:srgbClr val="CCCCCC"/>
                </a:solidFill>
                <a:latin typeface="Consolas"/>
              </a:rPr>
              <a:t>, </a:t>
            </a:r>
            <a:r>
              <a:rPr lang="en-US" sz="1100" noProof="1">
                <a:solidFill>
                  <a:srgbClr val="9CDCFE"/>
                </a:solidFill>
                <a:latin typeface="Consolas"/>
              </a:rPr>
              <a:t>device</a:t>
            </a:r>
            <a:r>
              <a:rPr lang="en-US" sz="1100" noProof="1">
                <a:solidFill>
                  <a:srgbClr val="CCCCCC"/>
                </a:solidFill>
                <a:latin typeface="Consolas"/>
              </a:rPr>
              <a:t>):</a:t>
            </a:r>
            <a:endParaRPr lang="en-US" sz="1100"/>
          </a:p>
          <a:p>
            <a:r>
              <a:rPr lang="en-US" sz="1100" noProof="1">
                <a:solidFill>
                  <a:srgbClr val="CCCCCC"/>
                </a:solidFill>
                <a:latin typeface="Consolas"/>
              </a:rPr>
              <a:t>    </a:t>
            </a:r>
            <a:r>
              <a:rPr lang="en-US" sz="1100" noProof="1">
                <a:solidFill>
                  <a:srgbClr val="9CDCFE"/>
                </a:solidFill>
                <a:latin typeface="Consolas"/>
              </a:rPr>
              <a:t>action_dim</a:t>
            </a:r>
            <a:r>
              <a:rPr lang="en-US" sz="1100" noProof="1">
                <a:solidFill>
                  <a:srgbClr val="CCCCCC"/>
                </a:solidFill>
                <a:latin typeface="Consolas"/>
              </a:rPr>
              <a:t> </a:t>
            </a:r>
            <a:r>
              <a:rPr lang="en-US" sz="1100" noProof="1">
                <a:solidFill>
                  <a:srgbClr val="D4D4D4"/>
                </a:solidFill>
                <a:latin typeface="Consolas"/>
              </a:rPr>
              <a:t>=</a:t>
            </a:r>
            <a:r>
              <a:rPr lang="en-US" sz="1100" noProof="1">
                <a:solidFill>
                  <a:srgbClr val="CCCCCC"/>
                </a:solidFill>
                <a:latin typeface="Consolas"/>
              </a:rPr>
              <a:t> </a:t>
            </a:r>
            <a:r>
              <a:rPr lang="en-US" sz="1100" noProof="1">
                <a:solidFill>
                  <a:srgbClr val="9CDCFE"/>
                </a:solidFill>
                <a:latin typeface="Consolas"/>
              </a:rPr>
              <a:t>env</a:t>
            </a:r>
            <a:r>
              <a:rPr lang="en-US" sz="1100" noProof="1">
                <a:solidFill>
                  <a:srgbClr val="CCCCCC"/>
                </a:solidFill>
                <a:latin typeface="Consolas"/>
              </a:rPr>
              <a:t>.action_spec.shape[</a:t>
            </a:r>
            <a:r>
              <a:rPr lang="en-US" sz="1100" noProof="1">
                <a:solidFill>
                  <a:srgbClr val="D4D4D4"/>
                </a:solidFill>
                <a:latin typeface="Consolas"/>
              </a:rPr>
              <a:t>-</a:t>
            </a:r>
            <a:r>
              <a:rPr lang="en-US" sz="1100" noProof="1">
                <a:solidFill>
                  <a:srgbClr val="B5CEA8"/>
                </a:solidFill>
                <a:latin typeface="Consolas"/>
              </a:rPr>
              <a:t>1</a:t>
            </a:r>
            <a:r>
              <a:rPr lang="en-US" sz="1100" noProof="1">
                <a:solidFill>
                  <a:srgbClr val="CCCCCC"/>
                </a:solidFill>
                <a:latin typeface="Consolas"/>
              </a:rPr>
              <a:t>]</a:t>
            </a:r>
            <a:endParaRPr lang="en-US"/>
          </a:p>
          <a:p>
            <a:r>
              <a:rPr lang="en-US" sz="1100" noProof="1">
                <a:solidFill>
                  <a:srgbClr val="CCCCCC"/>
                </a:solidFill>
                <a:latin typeface="Consolas"/>
              </a:rPr>
              <a:t>    </a:t>
            </a:r>
            <a:r>
              <a:rPr lang="en-US" sz="1100" noProof="1">
                <a:solidFill>
                  <a:srgbClr val="9CDCFE"/>
                </a:solidFill>
                <a:latin typeface="Consolas"/>
              </a:rPr>
              <a:t>total_input_dim</a:t>
            </a:r>
            <a:r>
              <a:rPr lang="en-US" sz="1100" noProof="1">
                <a:solidFill>
                  <a:srgbClr val="CCCCCC"/>
                </a:solidFill>
                <a:latin typeface="Consolas"/>
              </a:rPr>
              <a:t> </a:t>
            </a:r>
            <a:r>
              <a:rPr lang="en-US" sz="1100" noProof="1">
                <a:solidFill>
                  <a:srgbClr val="D4D4D4"/>
                </a:solidFill>
                <a:latin typeface="Consolas"/>
              </a:rPr>
              <a:t>=</a:t>
            </a:r>
            <a:r>
              <a:rPr lang="en-US" sz="1100" noProof="1">
                <a:solidFill>
                  <a:srgbClr val="CCCCCC"/>
                </a:solidFill>
                <a:latin typeface="Consolas"/>
              </a:rPr>
              <a:t> </a:t>
            </a:r>
            <a:r>
              <a:rPr lang="en-US" sz="1100" noProof="1">
                <a:solidFill>
                  <a:srgbClr val="9CDCFE"/>
                </a:solidFill>
                <a:latin typeface="Consolas"/>
              </a:rPr>
              <a:t>feature_dim</a:t>
            </a:r>
            <a:r>
              <a:rPr lang="en-US" sz="1100" noProof="1">
                <a:solidFill>
                  <a:srgbClr val="CCCCCC"/>
                </a:solidFill>
                <a:latin typeface="Consolas"/>
              </a:rPr>
              <a:t> </a:t>
            </a:r>
            <a:r>
              <a:rPr lang="en-US" sz="1100" noProof="1">
                <a:solidFill>
                  <a:srgbClr val="D4D4D4"/>
                </a:solidFill>
                <a:latin typeface="Consolas"/>
              </a:rPr>
              <a:t>*</a:t>
            </a:r>
            <a:r>
              <a:rPr lang="en-US" sz="1100" noProof="1">
                <a:solidFill>
                  <a:srgbClr val="CCCCCC"/>
                </a:solidFill>
                <a:latin typeface="Consolas"/>
              </a:rPr>
              <a:t> </a:t>
            </a:r>
            <a:r>
              <a:rPr lang="en-US" sz="1100" noProof="1">
                <a:solidFill>
                  <a:srgbClr val="9CDCFE"/>
                </a:solidFill>
                <a:latin typeface="Consolas"/>
              </a:rPr>
              <a:t>num_keywords</a:t>
            </a:r>
            <a:r>
              <a:rPr lang="en-US" sz="1100" noProof="1">
                <a:solidFill>
                  <a:srgbClr val="CCCCCC"/>
                </a:solidFill>
                <a:latin typeface="Consolas"/>
              </a:rPr>
              <a:t> </a:t>
            </a:r>
            <a:r>
              <a:rPr lang="en-US" sz="1100" noProof="1">
                <a:solidFill>
                  <a:srgbClr val="D4D4D4"/>
                </a:solidFill>
                <a:latin typeface="Consolas"/>
              </a:rPr>
              <a:t>+</a:t>
            </a:r>
            <a:r>
              <a:rPr lang="en-US" sz="1100" noProof="1">
                <a:solidFill>
                  <a:srgbClr val="CCCCCC"/>
                </a:solidFill>
                <a:latin typeface="Consolas"/>
              </a:rPr>
              <a:t> </a:t>
            </a:r>
            <a:r>
              <a:rPr lang="en-US" sz="1100" noProof="1">
                <a:solidFill>
                  <a:srgbClr val="B5CEA8"/>
                </a:solidFill>
                <a:latin typeface="Consolas"/>
              </a:rPr>
              <a:t>1</a:t>
            </a:r>
            <a:r>
              <a:rPr lang="en-US" sz="1100" noProof="1">
                <a:solidFill>
                  <a:srgbClr val="CCCCCC"/>
                </a:solidFill>
                <a:latin typeface="Consolas"/>
              </a:rPr>
              <a:t> </a:t>
            </a:r>
            <a:r>
              <a:rPr lang="en-US" sz="1100" noProof="1">
                <a:solidFill>
                  <a:srgbClr val="D4D4D4"/>
                </a:solidFill>
                <a:latin typeface="Consolas"/>
              </a:rPr>
              <a:t>+</a:t>
            </a:r>
            <a:r>
              <a:rPr lang="en-US" sz="1100" noProof="1">
                <a:solidFill>
                  <a:srgbClr val="CCCCCC"/>
                </a:solidFill>
                <a:latin typeface="Consolas"/>
              </a:rPr>
              <a:t> </a:t>
            </a:r>
            <a:r>
              <a:rPr lang="en-US" sz="1100" noProof="1">
                <a:solidFill>
                  <a:srgbClr val="9CDCFE"/>
                </a:solidFill>
                <a:latin typeface="Consolas"/>
              </a:rPr>
              <a:t>num_keywords</a:t>
            </a:r>
            <a:r>
              <a:rPr lang="en-US" sz="1100" noProof="1">
                <a:solidFill>
                  <a:srgbClr val="CCCCCC"/>
                </a:solidFill>
                <a:latin typeface="Consolas"/>
              </a:rPr>
              <a:t>  </a:t>
            </a:r>
            <a:r>
              <a:rPr lang="en-US" sz="1100" noProof="1">
                <a:solidFill>
                  <a:srgbClr val="6A9955"/>
                </a:solidFill>
                <a:latin typeface="Consolas"/>
              </a:rPr>
              <a:t># features per keyword + cash + holdings</a:t>
            </a:r>
            <a:endParaRPr lang="en-US"/>
          </a:p>
          <a:p>
            <a:r>
              <a:rPr lang="en-US" sz="1100" noProof="1">
                <a:solidFill>
                  <a:srgbClr val="CCCCCC"/>
                </a:solidFill>
                <a:latin typeface="Consolas"/>
              </a:rPr>
              <a:t>    </a:t>
            </a:r>
            <a:endParaRPr lang="en-US"/>
          </a:p>
          <a:p>
            <a:r>
              <a:rPr lang="en-US" sz="1100" noProof="1">
                <a:solidFill>
                  <a:srgbClr val="CCCCCC"/>
                </a:solidFill>
                <a:latin typeface="Consolas"/>
              </a:rPr>
              <a:t>    </a:t>
            </a:r>
            <a:r>
              <a:rPr lang="en-US" sz="1100" noProof="1">
                <a:solidFill>
                  <a:srgbClr val="6A9955"/>
                </a:solidFill>
                <a:latin typeface="Consolas"/>
              </a:rPr>
              <a:t># Create the flattening module to combine our observation into one vector</a:t>
            </a:r>
            <a:endParaRPr lang="en-US"/>
          </a:p>
          <a:p>
            <a:r>
              <a:rPr lang="en-US" sz="1100" noProof="1">
                <a:solidFill>
                  <a:srgbClr val="CCCCCC"/>
                </a:solidFill>
                <a:latin typeface="Consolas"/>
              </a:rPr>
              <a:t>    </a:t>
            </a:r>
            <a:r>
              <a:rPr lang="en-US" sz="1100" noProof="1">
                <a:solidFill>
                  <a:srgbClr val="9CDCFE"/>
                </a:solidFill>
                <a:latin typeface="Consolas"/>
              </a:rPr>
              <a:t>flatten_module</a:t>
            </a:r>
            <a:r>
              <a:rPr lang="en-US" sz="1100" noProof="1">
                <a:solidFill>
                  <a:srgbClr val="CCCCCC"/>
                </a:solidFill>
                <a:latin typeface="Consolas"/>
              </a:rPr>
              <a:t> </a:t>
            </a:r>
            <a:r>
              <a:rPr lang="en-US" sz="1100" noProof="1">
                <a:solidFill>
                  <a:srgbClr val="D4D4D4"/>
                </a:solidFill>
                <a:latin typeface="Consolas"/>
              </a:rPr>
              <a:t>=</a:t>
            </a:r>
            <a:r>
              <a:rPr lang="en-US" sz="1100" noProof="1">
                <a:solidFill>
                  <a:srgbClr val="CCCCCC"/>
                </a:solidFill>
                <a:latin typeface="Consolas"/>
              </a:rPr>
              <a:t> </a:t>
            </a:r>
            <a:r>
              <a:rPr lang="en-US" sz="1100" noProof="1">
                <a:solidFill>
                  <a:srgbClr val="4EC9B0"/>
                </a:solidFill>
                <a:latin typeface="Consolas"/>
              </a:rPr>
              <a:t>TensorDictModule</a:t>
            </a:r>
            <a:r>
              <a:rPr lang="en-US" sz="1100" noProof="1">
                <a:solidFill>
                  <a:srgbClr val="CCCCCC"/>
                </a:solidFill>
                <a:latin typeface="Consolas"/>
              </a:rPr>
              <a:t>(</a:t>
            </a:r>
            <a:endParaRPr lang="en-US" sz="1100">
              <a:solidFill>
                <a:srgbClr val="CCCCCC"/>
              </a:solidFill>
            </a:endParaRPr>
          </a:p>
          <a:p>
            <a:r>
              <a:rPr lang="en-US" sz="1100" noProof="1">
                <a:solidFill>
                  <a:srgbClr val="CCCCCC"/>
                </a:solidFill>
                <a:latin typeface="Consolas"/>
              </a:rPr>
              <a:t>        </a:t>
            </a:r>
            <a:r>
              <a:rPr lang="en-US" sz="1100" noProof="1">
                <a:solidFill>
                  <a:srgbClr val="4EC9B0"/>
                </a:solidFill>
                <a:latin typeface="Consolas"/>
              </a:rPr>
              <a:t>FlattenInputs</a:t>
            </a:r>
            <a:r>
              <a:rPr lang="en-US" sz="1100" noProof="1">
                <a:solidFill>
                  <a:srgbClr val="CCCCCC"/>
                </a:solidFill>
                <a:latin typeface="Consolas"/>
              </a:rPr>
              <a:t>(),</a:t>
            </a:r>
            <a:endParaRPr lang="en-US"/>
          </a:p>
          <a:p>
            <a:r>
              <a:rPr lang="en-US" sz="1100" noProof="1">
                <a:solidFill>
                  <a:srgbClr val="CCCCCC"/>
                </a:solidFill>
                <a:latin typeface="Consolas"/>
              </a:rPr>
              <a:t>        </a:t>
            </a:r>
            <a:r>
              <a:rPr lang="en-US" sz="1100" noProof="1">
                <a:solidFill>
                  <a:srgbClr val="9CDCFE"/>
                </a:solidFill>
                <a:latin typeface="Consolas"/>
              </a:rPr>
              <a:t>in_keys</a:t>
            </a:r>
            <a:r>
              <a:rPr lang="en-US" sz="1100" noProof="1">
                <a:solidFill>
                  <a:srgbClr val="D4D4D4"/>
                </a:solidFill>
                <a:latin typeface="Consolas"/>
              </a:rPr>
              <a:t>=</a:t>
            </a:r>
            <a:r>
              <a:rPr lang="en-US" sz="1100" noProof="1">
                <a:solidFill>
                  <a:srgbClr val="CCCCCC"/>
                </a:solidFill>
                <a:latin typeface="Consolas"/>
              </a:rPr>
              <a:t>[(</a:t>
            </a:r>
            <a:r>
              <a:rPr lang="en-US" sz="1100" noProof="1">
                <a:solidFill>
                  <a:srgbClr val="CE9178"/>
                </a:solidFill>
                <a:latin typeface="Consolas"/>
              </a:rPr>
              <a:t>"observation"</a:t>
            </a:r>
            <a:r>
              <a:rPr lang="en-US" sz="1100" noProof="1">
                <a:solidFill>
                  <a:srgbClr val="CCCCCC"/>
                </a:solidFill>
                <a:latin typeface="Consolas"/>
              </a:rPr>
              <a:t>, </a:t>
            </a:r>
            <a:r>
              <a:rPr lang="en-US" sz="1100" noProof="1">
                <a:solidFill>
                  <a:srgbClr val="CE9178"/>
                </a:solidFill>
                <a:latin typeface="Consolas"/>
              </a:rPr>
              <a:t>"keyword_features"</a:t>
            </a:r>
            <a:r>
              <a:rPr lang="en-US" sz="1100" noProof="1">
                <a:solidFill>
                  <a:srgbClr val="CCCCCC"/>
                </a:solidFill>
                <a:latin typeface="Consolas"/>
              </a:rPr>
              <a:t>), (</a:t>
            </a:r>
            <a:r>
              <a:rPr lang="en-US" sz="1100" noProof="1">
                <a:solidFill>
                  <a:srgbClr val="CE9178"/>
                </a:solidFill>
                <a:latin typeface="Consolas"/>
              </a:rPr>
              <a:t>"observation"</a:t>
            </a:r>
            <a:r>
              <a:rPr lang="en-US" sz="1100" noProof="1">
                <a:solidFill>
                  <a:srgbClr val="CCCCCC"/>
                </a:solidFill>
                <a:latin typeface="Consolas"/>
              </a:rPr>
              <a:t>, </a:t>
            </a:r>
            <a:r>
              <a:rPr lang="en-US" sz="1100" noProof="1">
                <a:solidFill>
                  <a:srgbClr val="CE9178"/>
                </a:solidFill>
                <a:latin typeface="Consolas"/>
              </a:rPr>
              <a:t>"cash"</a:t>
            </a:r>
            <a:r>
              <a:rPr lang="en-US" sz="1100" noProof="1">
                <a:solidFill>
                  <a:srgbClr val="CCCCCC"/>
                </a:solidFill>
                <a:latin typeface="Consolas"/>
              </a:rPr>
              <a:t>), (</a:t>
            </a:r>
            <a:r>
              <a:rPr lang="en-US" sz="1100" noProof="1">
                <a:solidFill>
                  <a:srgbClr val="CE9178"/>
                </a:solidFill>
                <a:latin typeface="Consolas"/>
              </a:rPr>
              <a:t>"observation"</a:t>
            </a:r>
            <a:r>
              <a:rPr lang="en-US" sz="1100" noProof="1">
                <a:solidFill>
                  <a:srgbClr val="CCCCCC"/>
                </a:solidFill>
                <a:latin typeface="Consolas"/>
              </a:rPr>
              <a:t>, </a:t>
            </a:r>
            <a:r>
              <a:rPr lang="en-US" sz="1100" noProof="1">
                <a:solidFill>
                  <a:srgbClr val="CE9178"/>
                </a:solidFill>
                <a:latin typeface="Consolas"/>
              </a:rPr>
              <a:t>"holdings"</a:t>
            </a:r>
            <a:r>
              <a:rPr lang="en-US" sz="1100" noProof="1">
                <a:solidFill>
                  <a:srgbClr val="CCCCCC"/>
                </a:solidFill>
                <a:latin typeface="Consolas"/>
              </a:rPr>
              <a:t>)],</a:t>
            </a:r>
            <a:endParaRPr lang="en-US"/>
          </a:p>
          <a:p>
            <a:r>
              <a:rPr lang="en-US" sz="1100" noProof="1">
                <a:solidFill>
                  <a:srgbClr val="CCCCCC"/>
                </a:solidFill>
                <a:latin typeface="Consolas"/>
              </a:rPr>
              <a:t>        </a:t>
            </a:r>
            <a:r>
              <a:rPr lang="en-US" sz="1100" noProof="1">
                <a:solidFill>
                  <a:srgbClr val="9CDCFE"/>
                </a:solidFill>
                <a:latin typeface="Consolas"/>
              </a:rPr>
              <a:t>out_keys</a:t>
            </a:r>
            <a:r>
              <a:rPr lang="en-US" sz="1100" noProof="1">
                <a:solidFill>
                  <a:srgbClr val="D4D4D4"/>
                </a:solidFill>
                <a:latin typeface="Consolas"/>
              </a:rPr>
              <a:t>=</a:t>
            </a:r>
            <a:r>
              <a:rPr lang="en-US" sz="1100" noProof="1">
                <a:solidFill>
                  <a:srgbClr val="CCCCCC"/>
                </a:solidFill>
                <a:latin typeface="Consolas"/>
              </a:rPr>
              <a:t>[</a:t>
            </a:r>
            <a:r>
              <a:rPr lang="en-US" sz="1100" noProof="1">
                <a:solidFill>
                  <a:srgbClr val="CE9178"/>
                </a:solidFill>
                <a:latin typeface="Consolas"/>
              </a:rPr>
              <a:t>"flattened_input"</a:t>
            </a:r>
            <a:r>
              <a:rPr lang="en-US" sz="1100" noProof="1">
                <a:solidFill>
                  <a:srgbClr val="CCCCCC"/>
                </a:solidFill>
                <a:latin typeface="Consolas"/>
              </a:rPr>
              <a:t>]</a:t>
            </a:r>
            <a:endParaRPr lang="en-US"/>
          </a:p>
          <a:p>
            <a:r>
              <a:rPr lang="en-US" sz="1100" noProof="1">
                <a:solidFill>
                  <a:srgbClr val="CCCCCC"/>
                </a:solidFill>
                <a:latin typeface="Consolas"/>
              </a:rPr>
              <a:t>    )</a:t>
            </a:r>
            <a:endParaRPr lang="en-US" sz="1100">
              <a:solidFill>
                <a:srgbClr val="CCCCCC"/>
              </a:solidFill>
            </a:endParaRPr>
          </a:p>
          <a:p>
            <a:r>
              <a:rPr lang="en-US" sz="1100" noProof="1">
                <a:solidFill>
                  <a:srgbClr val="CCCCCC"/>
                </a:solidFill>
                <a:latin typeface="Consolas"/>
              </a:rPr>
              <a:t>    </a:t>
            </a:r>
            <a:endParaRPr lang="en-US" sz="1100"/>
          </a:p>
          <a:p>
            <a:r>
              <a:rPr lang="en-US" sz="1100" noProof="1">
                <a:solidFill>
                  <a:srgbClr val="CCCCCC"/>
                </a:solidFill>
                <a:latin typeface="Consolas"/>
              </a:rPr>
              <a:t>    </a:t>
            </a:r>
            <a:r>
              <a:rPr lang="en-US" sz="1100" noProof="1">
                <a:solidFill>
                  <a:srgbClr val="9CDCFE"/>
                </a:solidFill>
                <a:latin typeface="Consolas"/>
              </a:rPr>
              <a:t>value_mlp</a:t>
            </a:r>
            <a:r>
              <a:rPr lang="en-US" sz="1100" noProof="1">
                <a:solidFill>
                  <a:srgbClr val="CCCCCC"/>
                </a:solidFill>
                <a:latin typeface="Consolas"/>
              </a:rPr>
              <a:t> </a:t>
            </a:r>
            <a:r>
              <a:rPr lang="en-US" sz="1100" noProof="1">
                <a:solidFill>
                  <a:srgbClr val="D4D4D4"/>
                </a:solidFill>
                <a:latin typeface="Consolas"/>
              </a:rPr>
              <a:t>=</a:t>
            </a:r>
            <a:r>
              <a:rPr lang="en-US" sz="1100" noProof="1">
                <a:solidFill>
                  <a:srgbClr val="CCCCCC"/>
                </a:solidFill>
                <a:latin typeface="Consolas"/>
              </a:rPr>
              <a:t> </a:t>
            </a:r>
            <a:r>
              <a:rPr lang="en-US" sz="1100" noProof="1">
                <a:solidFill>
                  <a:srgbClr val="4EC9B0"/>
                </a:solidFill>
                <a:latin typeface="Consolas"/>
              </a:rPr>
              <a:t>MLP</a:t>
            </a:r>
            <a:r>
              <a:rPr lang="en-US" sz="1100" noProof="1">
                <a:solidFill>
                  <a:srgbClr val="CCCCCC"/>
                </a:solidFill>
                <a:latin typeface="Consolas"/>
              </a:rPr>
              <a:t>(    </a:t>
            </a:r>
            <a:r>
              <a:rPr lang="en-US" sz="1100" noProof="1">
                <a:solidFill>
                  <a:srgbClr val="6A9955"/>
                </a:solidFill>
                <a:latin typeface="Consolas"/>
              </a:rPr>
              <a:t># Create the value network</a:t>
            </a:r>
            <a:endParaRPr lang="en-US" sz="1100" noProof="1">
              <a:solidFill>
                <a:srgbClr val="000000"/>
              </a:solidFill>
              <a:latin typeface="Consolas"/>
            </a:endParaRPr>
          </a:p>
          <a:p>
            <a:r>
              <a:rPr lang="en-US" sz="1100" noProof="1">
                <a:solidFill>
                  <a:srgbClr val="CCCCCC"/>
                </a:solidFill>
                <a:latin typeface="Consolas"/>
              </a:rPr>
              <a:t>        </a:t>
            </a:r>
            <a:r>
              <a:rPr lang="en-US" sz="1100" noProof="1">
                <a:solidFill>
                  <a:srgbClr val="9CDCFE"/>
                </a:solidFill>
                <a:latin typeface="Consolas"/>
              </a:rPr>
              <a:t>in_features</a:t>
            </a:r>
            <a:r>
              <a:rPr lang="en-US" sz="1100" noProof="1">
                <a:solidFill>
                  <a:srgbClr val="D4D4D4"/>
                </a:solidFill>
                <a:latin typeface="Consolas"/>
              </a:rPr>
              <a:t>=</a:t>
            </a:r>
            <a:r>
              <a:rPr lang="en-US" sz="1100" noProof="1">
                <a:solidFill>
                  <a:srgbClr val="9CDCFE"/>
                </a:solidFill>
                <a:latin typeface="Consolas"/>
              </a:rPr>
              <a:t>total_input_dim</a:t>
            </a:r>
            <a:r>
              <a:rPr lang="en-US" sz="1100" noProof="1">
                <a:solidFill>
                  <a:srgbClr val="CCCCCC"/>
                </a:solidFill>
                <a:latin typeface="Consolas"/>
              </a:rPr>
              <a:t>, </a:t>
            </a:r>
            <a:endParaRPr lang="en-US" sz="1100">
              <a:solidFill>
                <a:srgbClr val="CCCCCC"/>
              </a:solidFill>
            </a:endParaRPr>
          </a:p>
          <a:p>
            <a:r>
              <a:rPr lang="en-US" sz="1100" noProof="1">
                <a:solidFill>
                  <a:srgbClr val="CCCCCC"/>
                </a:solidFill>
                <a:latin typeface="Consolas"/>
              </a:rPr>
              <a:t>        </a:t>
            </a:r>
            <a:r>
              <a:rPr lang="en-US" sz="1100" noProof="1">
                <a:solidFill>
                  <a:srgbClr val="9CDCFE"/>
                </a:solidFill>
                <a:latin typeface="Consolas"/>
              </a:rPr>
              <a:t>out_features</a:t>
            </a:r>
            <a:r>
              <a:rPr lang="en-US" sz="1100" noProof="1">
                <a:solidFill>
                  <a:srgbClr val="D4D4D4"/>
                </a:solidFill>
                <a:latin typeface="Consolas"/>
              </a:rPr>
              <a:t>=</a:t>
            </a:r>
            <a:r>
              <a:rPr lang="en-US" sz="1100" noProof="1">
                <a:solidFill>
                  <a:srgbClr val="9CDCFE"/>
                </a:solidFill>
                <a:latin typeface="Consolas"/>
              </a:rPr>
              <a:t>action_dim</a:t>
            </a:r>
            <a:r>
              <a:rPr lang="en-US" sz="1100" noProof="1">
                <a:solidFill>
                  <a:srgbClr val="CCCCCC"/>
                </a:solidFill>
                <a:latin typeface="Consolas"/>
              </a:rPr>
              <a:t>, </a:t>
            </a:r>
            <a:endParaRPr lang="en-US"/>
          </a:p>
          <a:p>
            <a:r>
              <a:rPr lang="en-US" sz="1100" noProof="1">
                <a:solidFill>
                  <a:srgbClr val="CCCCCC"/>
                </a:solidFill>
                <a:latin typeface="Consolas"/>
              </a:rPr>
              <a:t>        </a:t>
            </a:r>
            <a:r>
              <a:rPr lang="en-US" sz="1100" noProof="1">
                <a:solidFill>
                  <a:srgbClr val="9CDCFE"/>
                </a:solidFill>
                <a:latin typeface="Consolas"/>
              </a:rPr>
              <a:t>num_cells</a:t>
            </a:r>
            <a:r>
              <a:rPr lang="en-US" sz="1100" noProof="1">
                <a:solidFill>
                  <a:srgbClr val="D4D4D4"/>
                </a:solidFill>
                <a:latin typeface="Consolas"/>
              </a:rPr>
              <a:t>=</a:t>
            </a:r>
            <a:r>
              <a:rPr lang="en-US" sz="1100" noProof="1">
                <a:solidFill>
                  <a:srgbClr val="CCCCCC"/>
                </a:solidFill>
                <a:latin typeface="Consolas"/>
              </a:rPr>
              <a:t>[</a:t>
            </a:r>
            <a:r>
              <a:rPr lang="en-US" sz="1100" noProof="1">
                <a:solidFill>
                  <a:srgbClr val="B5CEA8"/>
                </a:solidFill>
                <a:latin typeface="Consolas"/>
              </a:rPr>
              <a:t>256</a:t>
            </a:r>
            <a:r>
              <a:rPr lang="en-US" sz="1100" noProof="1">
                <a:solidFill>
                  <a:srgbClr val="CCCCCC"/>
                </a:solidFill>
                <a:latin typeface="Consolas"/>
              </a:rPr>
              <a:t>, </a:t>
            </a:r>
            <a:r>
              <a:rPr lang="en-US" sz="1100" noProof="1">
                <a:solidFill>
                  <a:srgbClr val="B5CEA8"/>
                </a:solidFill>
                <a:latin typeface="Consolas"/>
              </a:rPr>
              <a:t>256</a:t>
            </a:r>
            <a:r>
              <a:rPr lang="en-US" sz="1100" noProof="1">
                <a:solidFill>
                  <a:srgbClr val="CCCCCC"/>
                </a:solidFill>
                <a:latin typeface="Consolas"/>
              </a:rPr>
              <a:t>, </a:t>
            </a:r>
            <a:r>
              <a:rPr lang="en-US" sz="1100" noProof="1">
                <a:solidFill>
                  <a:srgbClr val="B5CEA8"/>
                </a:solidFill>
                <a:latin typeface="Consolas"/>
              </a:rPr>
              <a:t>128</a:t>
            </a:r>
            <a:r>
              <a:rPr lang="en-US" sz="1100" noProof="1">
                <a:solidFill>
                  <a:srgbClr val="CCCCCC"/>
                </a:solidFill>
                <a:latin typeface="Consolas"/>
              </a:rPr>
              <a:t>, </a:t>
            </a:r>
            <a:r>
              <a:rPr lang="en-US" sz="1100" noProof="1">
                <a:solidFill>
                  <a:srgbClr val="B5CEA8"/>
                </a:solidFill>
                <a:latin typeface="Consolas"/>
              </a:rPr>
              <a:t>64</a:t>
            </a:r>
            <a:r>
              <a:rPr lang="en-US" sz="1100" noProof="1">
                <a:solidFill>
                  <a:srgbClr val="CCCCCC"/>
                </a:solidFill>
                <a:latin typeface="Consolas"/>
              </a:rPr>
              <a:t>],  </a:t>
            </a:r>
            <a:r>
              <a:rPr lang="en-US" sz="1100" noProof="1">
                <a:solidFill>
                  <a:srgbClr val="6A9955"/>
                </a:solidFill>
                <a:latin typeface="Consolas"/>
              </a:rPr>
              <a:t># Deeper and wider architecture</a:t>
            </a:r>
            <a:endParaRPr lang="en-US"/>
          </a:p>
          <a:p>
            <a:r>
              <a:rPr lang="en-US" sz="1100" noProof="1">
                <a:solidFill>
                  <a:srgbClr val="CCCCCC"/>
                </a:solidFill>
                <a:latin typeface="Consolas"/>
              </a:rPr>
              <a:t>        </a:t>
            </a:r>
            <a:r>
              <a:rPr lang="en-US" sz="1100" noProof="1">
                <a:solidFill>
                  <a:srgbClr val="9CDCFE"/>
                </a:solidFill>
                <a:latin typeface="Consolas"/>
              </a:rPr>
              <a:t>activation_class</a:t>
            </a:r>
            <a:r>
              <a:rPr lang="en-US" sz="1100" noProof="1">
                <a:solidFill>
                  <a:srgbClr val="D4D4D4"/>
                </a:solidFill>
                <a:latin typeface="Consolas"/>
              </a:rPr>
              <a:t>=</a:t>
            </a:r>
            <a:r>
              <a:rPr lang="en-US" sz="1100" noProof="1">
                <a:solidFill>
                  <a:srgbClr val="4EC9B0"/>
                </a:solidFill>
                <a:latin typeface="Consolas"/>
              </a:rPr>
              <a:t>nn</a:t>
            </a:r>
            <a:r>
              <a:rPr lang="en-US" sz="1100" noProof="1">
                <a:solidFill>
                  <a:srgbClr val="CCCCCC"/>
                </a:solidFill>
                <a:latin typeface="Consolas"/>
              </a:rPr>
              <a:t>.</a:t>
            </a:r>
            <a:r>
              <a:rPr lang="en-US" sz="1100" noProof="1">
                <a:solidFill>
                  <a:srgbClr val="4EC9B0"/>
                </a:solidFill>
                <a:latin typeface="Consolas"/>
              </a:rPr>
              <a:t>ReLU</a:t>
            </a:r>
            <a:r>
              <a:rPr lang="en-US" sz="1100" noProof="1">
                <a:solidFill>
                  <a:srgbClr val="CCCCCC"/>
                </a:solidFill>
                <a:latin typeface="Consolas"/>
              </a:rPr>
              <a:t>  </a:t>
            </a:r>
            <a:r>
              <a:rPr lang="en-US" sz="1100" noProof="1">
                <a:solidFill>
                  <a:srgbClr val="6A9955"/>
                </a:solidFill>
                <a:latin typeface="Consolas"/>
              </a:rPr>
              <a:t># ReLU often performs better than Tanh</a:t>
            </a:r>
            <a:endParaRPr lang="en-US"/>
          </a:p>
          <a:p>
            <a:r>
              <a:rPr lang="en-US" sz="1100" noProof="1">
                <a:solidFill>
                  <a:srgbClr val="CCCCCC"/>
                </a:solidFill>
                <a:latin typeface="Consolas"/>
              </a:rPr>
              <a:t>    )</a:t>
            </a:r>
            <a:endParaRPr lang="en-US"/>
          </a:p>
          <a:p>
            <a:r>
              <a:rPr lang="en-US" sz="1100" noProof="1">
                <a:solidFill>
                  <a:srgbClr val="CCCCCC"/>
                </a:solidFill>
                <a:latin typeface="Consolas"/>
              </a:rPr>
              <a:t>    </a:t>
            </a:r>
            <a:endParaRPr lang="en-US" sz="1100"/>
          </a:p>
          <a:p>
            <a:r>
              <a:rPr lang="en-US" sz="1100" noProof="1">
                <a:solidFill>
                  <a:srgbClr val="CCCCCC"/>
                </a:solidFill>
                <a:latin typeface="Consolas"/>
              </a:rPr>
              <a:t>    </a:t>
            </a:r>
            <a:r>
              <a:rPr lang="en-US" sz="1100" noProof="1">
                <a:solidFill>
                  <a:srgbClr val="9CDCFE"/>
                </a:solidFill>
                <a:latin typeface="Consolas"/>
              </a:rPr>
              <a:t>value_net</a:t>
            </a:r>
            <a:r>
              <a:rPr lang="en-US" sz="1100" noProof="1">
                <a:solidFill>
                  <a:srgbClr val="CCCCCC"/>
                </a:solidFill>
                <a:latin typeface="Consolas"/>
              </a:rPr>
              <a:t> </a:t>
            </a:r>
            <a:r>
              <a:rPr lang="en-US" sz="1100" noProof="1">
                <a:solidFill>
                  <a:srgbClr val="D4D4D4"/>
                </a:solidFill>
                <a:latin typeface="Consolas"/>
              </a:rPr>
              <a:t>=</a:t>
            </a:r>
            <a:r>
              <a:rPr lang="en-US" sz="1100" noProof="1">
                <a:solidFill>
                  <a:srgbClr val="CCCCCC"/>
                </a:solidFill>
                <a:latin typeface="Consolas"/>
              </a:rPr>
              <a:t> </a:t>
            </a:r>
            <a:r>
              <a:rPr lang="en-US" sz="1100" noProof="1">
                <a:solidFill>
                  <a:srgbClr val="4EC9B0"/>
                </a:solidFill>
                <a:latin typeface="Consolas"/>
              </a:rPr>
              <a:t>TensorDictModule</a:t>
            </a:r>
            <a:r>
              <a:rPr lang="en-US" sz="1100" noProof="1">
                <a:solidFill>
                  <a:srgbClr val="CCCCCC"/>
                </a:solidFill>
                <a:latin typeface="Consolas"/>
              </a:rPr>
              <a:t>(</a:t>
            </a:r>
            <a:r>
              <a:rPr lang="en-US" sz="1100" noProof="1">
                <a:solidFill>
                  <a:srgbClr val="9CDCFE"/>
                </a:solidFill>
                <a:latin typeface="Consolas"/>
              </a:rPr>
              <a:t>value_mlp</a:t>
            </a:r>
            <a:r>
              <a:rPr lang="en-US" sz="1100" noProof="1">
                <a:solidFill>
                  <a:srgbClr val="CCCCCC"/>
                </a:solidFill>
                <a:latin typeface="Consolas"/>
              </a:rPr>
              <a:t>, </a:t>
            </a:r>
            <a:r>
              <a:rPr lang="en-US" sz="1100" noProof="1">
                <a:solidFill>
                  <a:srgbClr val="9CDCFE"/>
                </a:solidFill>
                <a:latin typeface="Consolas"/>
              </a:rPr>
              <a:t>in_keys</a:t>
            </a:r>
            <a:r>
              <a:rPr lang="en-US" sz="1100" noProof="1">
                <a:solidFill>
                  <a:srgbClr val="D4D4D4"/>
                </a:solidFill>
                <a:latin typeface="Consolas"/>
              </a:rPr>
              <a:t>=</a:t>
            </a:r>
            <a:r>
              <a:rPr lang="en-US" sz="1100" noProof="1">
                <a:solidFill>
                  <a:srgbClr val="CCCCCC"/>
                </a:solidFill>
                <a:latin typeface="Consolas"/>
              </a:rPr>
              <a:t>[</a:t>
            </a:r>
            <a:r>
              <a:rPr lang="en-US" sz="1100" noProof="1">
                <a:solidFill>
                  <a:srgbClr val="CE9178"/>
                </a:solidFill>
                <a:latin typeface="Consolas"/>
              </a:rPr>
              <a:t>"flattened_input"</a:t>
            </a:r>
            <a:r>
              <a:rPr lang="en-US" sz="1100" noProof="1">
                <a:solidFill>
                  <a:srgbClr val="CCCCCC"/>
                </a:solidFill>
                <a:latin typeface="Consolas"/>
              </a:rPr>
              <a:t>], </a:t>
            </a:r>
            <a:r>
              <a:rPr lang="en-US" sz="1100" noProof="1">
                <a:solidFill>
                  <a:srgbClr val="9CDCFE"/>
                </a:solidFill>
                <a:latin typeface="Consolas"/>
              </a:rPr>
              <a:t>out_keys</a:t>
            </a:r>
            <a:r>
              <a:rPr lang="en-US" sz="1100" noProof="1">
                <a:solidFill>
                  <a:srgbClr val="D4D4D4"/>
                </a:solidFill>
                <a:latin typeface="Consolas"/>
              </a:rPr>
              <a:t>=</a:t>
            </a:r>
            <a:r>
              <a:rPr lang="en-US" sz="1100" noProof="1">
                <a:solidFill>
                  <a:srgbClr val="CCCCCC"/>
                </a:solidFill>
                <a:latin typeface="Consolas"/>
              </a:rPr>
              <a:t>[</a:t>
            </a:r>
            <a:r>
              <a:rPr lang="en-US" sz="1100" noProof="1">
                <a:solidFill>
                  <a:srgbClr val="CE9178"/>
                </a:solidFill>
                <a:latin typeface="Consolas"/>
              </a:rPr>
              <a:t>"action_value"</a:t>
            </a:r>
            <a:r>
              <a:rPr lang="en-US" sz="1100" noProof="1">
                <a:solidFill>
                  <a:srgbClr val="CCCCCC"/>
                </a:solidFill>
                <a:latin typeface="Consolas"/>
              </a:rPr>
              <a:t>])</a:t>
            </a:r>
            <a:endParaRPr lang="en-US" sz="1100"/>
          </a:p>
          <a:p>
            <a:r>
              <a:rPr lang="en-US" sz="1100" noProof="1">
                <a:solidFill>
                  <a:srgbClr val="CCCCCC"/>
                </a:solidFill>
                <a:latin typeface="Consolas"/>
              </a:rPr>
              <a:t>    </a:t>
            </a:r>
            <a:endParaRPr lang="en-US" sz="1100"/>
          </a:p>
          <a:p>
            <a:r>
              <a:rPr lang="en-US" sz="1100" noProof="1">
                <a:solidFill>
                  <a:srgbClr val="CCCCCC"/>
                </a:solidFill>
                <a:latin typeface="Consolas"/>
              </a:rPr>
              <a:t>    </a:t>
            </a:r>
            <a:r>
              <a:rPr lang="en-US" sz="1100" noProof="1">
                <a:solidFill>
                  <a:srgbClr val="6A9955"/>
                </a:solidFill>
                <a:latin typeface="Consolas"/>
              </a:rPr>
              <a:t># Combine into the complete policy</a:t>
            </a:r>
            <a:endParaRPr lang="en-US"/>
          </a:p>
          <a:p>
            <a:r>
              <a:rPr lang="en-US" sz="1100" noProof="1">
                <a:solidFill>
                  <a:srgbClr val="CCCCCC"/>
                </a:solidFill>
                <a:latin typeface="Consolas"/>
              </a:rPr>
              <a:t>    </a:t>
            </a:r>
            <a:r>
              <a:rPr lang="en-US" sz="1100" noProof="1">
                <a:solidFill>
                  <a:srgbClr val="9CDCFE"/>
                </a:solidFill>
                <a:latin typeface="Consolas"/>
              </a:rPr>
              <a:t>policy</a:t>
            </a:r>
            <a:r>
              <a:rPr lang="en-US" sz="1100" noProof="1">
                <a:solidFill>
                  <a:srgbClr val="CCCCCC"/>
                </a:solidFill>
                <a:latin typeface="Consolas"/>
              </a:rPr>
              <a:t> </a:t>
            </a:r>
            <a:r>
              <a:rPr lang="en-US" sz="1100" noProof="1">
                <a:solidFill>
                  <a:srgbClr val="D4D4D4"/>
                </a:solidFill>
                <a:latin typeface="Consolas"/>
              </a:rPr>
              <a:t>=</a:t>
            </a:r>
            <a:r>
              <a:rPr lang="en-US" sz="1100" noProof="1">
                <a:solidFill>
                  <a:srgbClr val="CCCCCC"/>
                </a:solidFill>
                <a:latin typeface="Consolas"/>
              </a:rPr>
              <a:t> </a:t>
            </a:r>
            <a:r>
              <a:rPr lang="en-US" sz="1100" noProof="1">
                <a:solidFill>
                  <a:srgbClr val="4EC9B0"/>
                </a:solidFill>
                <a:latin typeface="Consolas"/>
              </a:rPr>
              <a:t>TensorDictSequential</a:t>
            </a:r>
            <a:r>
              <a:rPr lang="en-US" sz="1100" noProof="1">
                <a:solidFill>
                  <a:srgbClr val="CCCCCC"/>
                </a:solidFill>
                <a:latin typeface="Consolas"/>
              </a:rPr>
              <a:t>(</a:t>
            </a:r>
            <a:r>
              <a:rPr lang="en-US" sz="1100" noProof="1">
                <a:solidFill>
                  <a:srgbClr val="9CDCFE"/>
                </a:solidFill>
                <a:latin typeface="Consolas"/>
              </a:rPr>
              <a:t>flatten_module</a:t>
            </a:r>
            <a:r>
              <a:rPr lang="en-US" sz="1100" noProof="1">
                <a:solidFill>
                  <a:srgbClr val="CCCCCC"/>
                </a:solidFill>
                <a:latin typeface="Consolas"/>
              </a:rPr>
              <a:t>, </a:t>
            </a:r>
            <a:r>
              <a:rPr lang="en-US" sz="1100" noProof="1">
                <a:solidFill>
                  <a:srgbClr val="9CDCFE"/>
                </a:solidFill>
                <a:latin typeface="Consolas"/>
              </a:rPr>
              <a:t>value_net</a:t>
            </a:r>
            <a:r>
              <a:rPr lang="en-US" sz="1100" noProof="1">
                <a:solidFill>
                  <a:srgbClr val="CCCCCC"/>
                </a:solidFill>
                <a:latin typeface="Consolas"/>
              </a:rPr>
              <a:t>, </a:t>
            </a:r>
            <a:r>
              <a:rPr lang="en-US" sz="1100" noProof="1">
                <a:solidFill>
                  <a:srgbClr val="4EC9B0"/>
                </a:solidFill>
                <a:latin typeface="Consolas"/>
              </a:rPr>
              <a:t>QValueModule</a:t>
            </a:r>
            <a:r>
              <a:rPr lang="en-US" sz="1100" noProof="1">
                <a:solidFill>
                  <a:srgbClr val="CCCCCC"/>
                </a:solidFill>
                <a:latin typeface="Consolas"/>
              </a:rPr>
              <a:t>(</a:t>
            </a:r>
            <a:r>
              <a:rPr lang="en-US" sz="1100" noProof="1">
                <a:solidFill>
                  <a:srgbClr val="9CDCFE"/>
                </a:solidFill>
                <a:latin typeface="Consolas"/>
              </a:rPr>
              <a:t>spec</a:t>
            </a:r>
            <a:r>
              <a:rPr lang="en-US" sz="1100" noProof="1">
                <a:solidFill>
                  <a:srgbClr val="D4D4D4"/>
                </a:solidFill>
                <a:latin typeface="Consolas"/>
              </a:rPr>
              <a:t>=</a:t>
            </a:r>
            <a:r>
              <a:rPr lang="en-US" sz="1100" noProof="1">
                <a:solidFill>
                  <a:srgbClr val="9CDCFE"/>
                </a:solidFill>
                <a:latin typeface="Consolas"/>
              </a:rPr>
              <a:t>env</a:t>
            </a:r>
            <a:r>
              <a:rPr lang="en-US" sz="1100" noProof="1">
                <a:solidFill>
                  <a:srgbClr val="CCCCCC"/>
                </a:solidFill>
                <a:latin typeface="Consolas"/>
              </a:rPr>
              <a:t>.action_spec))</a:t>
            </a:r>
            <a:endParaRPr lang="en-US"/>
          </a:p>
          <a:p>
            <a:r>
              <a:rPr lang="en-US" sz="1100" noProof="1">
                <a:solidFill>
                  <a:srgbClr val="CCCCCC"/>
                </a:solidFill>
                <a:latin typeface="Consolas"/>
              </a:rPr>
              <a:t>    </a:t>
            </a:r>
            <a:endParaRPr lang="en-US" sz="1100"/>
          </a:p>
          <a:p>
            <a:r>
              <a:rPr lang="en-US" sz="1100" noProof="1">
                <a:solidFill>
                  <a:srgbClr val="CCCCCC"/>
                </a:solidFill>
                <a:latin typeface="Consolas"/>
              </a:rPr>
              <a:t>    </a:t>
            </a:r>
            <a:r>
              <a:rPr lang="en-US" sz="1100" noProof="1">
                <a:solidFill>
                  <a:srgbClr val="C586C0"/>
                </a:solidFill>
                <a:latin typeface="Consolas"/>
              </a:rPr>
              <a:t>return</a:t>
            </a:r>
            <a:r>
              <a:rPr lang="en-US" sz="1100" noProof="1">
                <a:solidFill>
                  <a:srgbClr val="CCCCCC"/>
                </a:solidFill>
                <a:latin typeface="Consolas"/>
              </a:rPr>
              <a:t> </a:t>
            </a:r>
            <a:r>
              <a:rPr lang="en-US" sz="1100" noProof="1">
                <a:solidFill>
                  <a:srgbClr val="9CDCFE"/>
                </a:solidFill>
                <a:latin typeface="Consolas"/>
              </a:rPr>
              <a:t>policy</a:t>
            </a:r>
            <a:r>
              <a:rPr lang="en-US" sz="1100" noProof="1">
                <a:solidFill>
                  <a:srgbClr val="CCCCCC"/>
                </a:solidFill>
                <a:latin typeface="Consolas"/>
              </a:rPr>
              <a:t>.</a:t>
            </a:r>
            <a:r>
              <a:rPr lang="en-US" sz="1100" noProof="1">
                <a:solidFill>
                  <a:srgbClr val="DCDCAA"/>
                </a:solidFill>
                <a:latin typeface="Consolas"/>
              </a:rPr>
              <a:t>to</a:t>
            </a:r>
            <a:r>
              <a:rPr lang="en-US" sz="1100" noProof="1">
                <a:solidFill>
                  <a:srgbClr val="CCCCCC"/>
                </a:solidFill>
                <a:latin typeface="Consolas"/>
              </a:rPr>
              <a:t>(</a:t>
            </a:r>
            <a:r>
              <a:rPr lang="en-US" sz="1100" noProof="1">
                <a:solidFill>
                  <a:srgbClr val="9CDCFE"/>
                </a:solidFill>
                <a:latin typeface="Consolas"/>
              </a:rPr>
              <a:t>device</a:t>
            </a:r>
            <a:r>
              <a:rPr lang="en-US" sz="1100" noProof="1">
                <a:solidFill>
                  <a:srgbClr val="CCCCCC"/>
                </a:solidFill>
                <a:latin typeface="Consolas"/>
              </a:rPr>
              <a:t>)</a:t>
            </a:r>
          </a:p>
        </p:txBody>
      </p:sp>
    </p:spTree>
    <p:extLst>
      <p:ext uri="{BB962C8B-B14F-4D97-AF65-F5344CB8AC3E}">
        <p14:creationId xmlns:p14="http://schemas.microsoft.com/office/powerpoint/2010/main" val="2698789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16B26-8731-0E6D-EC95-CD16F2E42B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E399D9-FAB5-E90D-1BBA-0AA657B4C8D2}"/>
              </a:ext>
            </a:extLst>
          </p:cNvPr>
          <p:cNvSpPr>
            <a:spLocks noGrp="1"/>
          </p:cNvSpPr>
          <p:nvPr>
            <p:ph type="title"/>
          </p:nvPr>
        </p:nvSpPr>
        <p:spPr/>
        <p:txBody>
          <a:bodyPr>
            <a:normAutofit fontScale="90000"/>
          </a:bodyPr>
          <a:lstStyle/>
          <a:p>
            <a:r>
              <a:rPr lang="en-US"/>
              <a:t>Code</a:t>
            </a:r>
            <a:br>
              <a:rPr lang="en-US"/>
            </a:br>
            <a:r>
              <a:rPr lang="en-US"/>
              <a:t>Training Loop</a:t>
            </a:r>
          </a:p>
        </p:txBody>
      </p:sp>
      <p:sp>
        <p:nvSpPr>
          <p:cNvPr id="3" name="Text Placeholder 2">
            <a:extLst>
              <a:ext uri="{FF2B5EF4-FFF2-40B4-BE49-F238E27FC236}">
                <a16:creationId xmlns:a16="http://schemas.microsoft.com/office/drawing/2014/main" id="{F4E1AFA8-4041-22C6-2D87-A9C8A0B85448}"/>
              </a:ext>
            </a:extLst>
          </p:cNvPr>
          <p:cNvSpPr>
            <a:spLocks noGrp="1"/>
          </p:cNvSpPr>
          <p:nvPr>
            <p:ph idx="1"/>
          </p:nvPr>
        </p:nvSpPr>
        <p:spPr/>
        <p:txBody>
          <a:bodyPr>
            <a:normAutofit/>
          </a:bodyPr>
          <a:lstStyle/>
          <a:p>
            <a:pPr marL="608965" indent="-456565"/>
            <a:r>
              <a:rPr lang="en-US" sz="2800" err="1"/>
              <a:t>Normaler</a:t>
            </a:r>
            <a:r>
              <a:rPr lang="en-US" sz="2800"/>
              <a:t> </a:t>
            </a:r>
            <a:r>
              <a:rPr lang="en-US" sz="2800" err="1"/>
              <a:t>TorchRL</a:t>
            </a:r>
            <a:r>
              <a:rPr lang="en-US" sz="2800"/>
              <a:t> </a:t>
            </a:r>
            <a:r>
              <a:rPr lang="en-US" sz="2800" err="1"/>
              <a:t>Trainingsloop</a:t>
            </a:r>
            <a:endParaRPr lang="en-US" sz="2800"/>
          </a:p>
        </p:txBody>
      </p:sp>
      <p:sp>
        <p:nvSpPr>
          <p:cNvPr id="5" name="TextBox 4">
            <a:extLst>
              <a:ext uri="{FF2B5EF4-FFF2-40B4-BE49-F238E27FC236}">
                <a16:creationId xmlns:a16="http://schemas.microsoft.com/office/drawing/2014/main" id="{20E6116A-4299-7717-E159-8440E2E7C5DD}"/>
              </a:ext>
            </a:extLst>
          </p:cNvPr>
          <p:cNvSpPr txBox="1"/>
          <p:nvPr/>
        </p:nvSpPr>
        <p:spPr>
          <a:xfrm>
            <a:off x="1120140" y="2586518"/>
            <a:ext cx="10066509" cy="3937189"/>
          </a:xfrm>
          <a:prstGeom prst="rect">
            <a:avLst/>
          </a:prstGeom>
          <a:solidFill>
            <a:schemeClr val="tx1">
              <a:lumMod val="85000"/>
              <a:lumOff val="1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noProof="1">
                <a:solidFill>
                  <a:srgbClr val="9CDCFE"/>
                </a:solidFill>
                <a:latin typeface="Consolas"/>
              </a:rPr>
              <a:t>exploration_module</a:t>
            </a:r>
            <a:r>
              <a:rPr lang="en-US" sz="1100" noProof="1">
                <a:solidFill>
                  <a:srgbClr val="CCCCCC"/>
                </a:solidFill>
                <a:latin typeface="Consolas"/>
              </a:rPr>
              <a:t> </a:t>
            </a:r>
            <a:r>
              <a:rPr lang="en-US" sz="1100" noProof="1">
                <a:solidFill>
                  <a:srgbClr val="D4D4D4"/>
                </a:solidFill>
                <a:latin typeface="Consolas"/>
              </a:rPr>
              <a:t>=</a:t>
            </a:r>
            <a:r>
              <a:rPr lang="en-US" sz="1100" noProof="1">
                <a:solidFill>
                  <a:srgbClr val="CCCCCC"/>
                </a:solidFill>
                <a:latin typeface="Consolas"/>
              </a:rPr>
              <a:t> </a:t>
            </a:r>
            <a:r>
              <a:rPr lang="en-US" sz="1100" noProof="1">
                <a:solidFill>
                  <a:srgbClr val="4EC9B0"/>
                </a:solidFill>
                <a:latin typeface="Consolas"/>
              </a:rPr>
              <a:t>EGreedyModule</a:t>
            </a:r>
            <a:r>
              <a:rPr lang="en-US" sz="1100" noProof="1">
                <a:solidFill>
                  <a:srgbClr val="CCCCCC"/>
                </a:solidFill>
                <a:latin typeface="Consolas"/>
              </a:rPr>
              <a:t>(</a:t>
            </a:r>
            <a:endParaRPr lang="en-US"/>
          </a:p>
          <a:p>
            <a:r>
              <a:rPr lang="en-US" sz="1100" noProof="1">
                <a:solidFill>
                  <a:srgbClr val="CCCCCC"/>
                </a:solidFill>
                <a:latin typeface="Consolas"/>
              </a:rPr>
              <a:t>    env.action_spec, </a:t>
            </a:r>
            <a:r>
              <a:rPr lang="en-US" sz="1100" noProof="1">
                <a:solidFill>
                  <a:srgbClr val="9CDCFE"/>
                </a:solidFill>
                <a:latin typeface="Consolas"/>
              </a:rPr>
              <a:t>annealing_num_steps</a:t>
            </a:r>
            <a:r>
              <a:rPr lang="en-US" sz="1100" noProof="1">
                <a:solidFill>
                  <a:srgbClr val="D4D4D4"/>
                </a:solidFill>
                <a:latin typeface="Consolas"/>
              </a:rPr>
              <a:t>=</a:t>
            </a:r>
            <a:r>
              <a:rPr lang="en-US" sz="1100" noProof="1">
                <a:solidFill>
                  <a:srgbClr val="B5CEA8"/>
                </a:solidFill>
                <a:latin typeface="Consolas"/>
              </a:rPr>
              <a:t>100_000</a:t>
            </a:r>
            <a:r>
              <a:rPr lang="en-US" sz="1100" noProof="1">
                <a:solidFill>
                  <a:srgbClr val="CCCCCC"/>
                </a:solidFill>
                <a:latin typeface="Consolas"/>
              </a:rPr>
              <a:t>, </a:t>
            </a:r>
            <a:r>
              <a:rPr lang="en-US" sz="1100" noProof="1">
                <a:solidFill>
                  <a:srgbClr val="9CDCFE"/>
                </a:solidFill>
                <a:latin typeface="Consolas"/>
              </a:rPr>
              <a:t>eps_init</a:t>
            </a:r>
            <a:r>
              <a:rPr lang="en-US" sz="1100" noProof="1">
                <a:solidFill>
                  <a:srgbClr val="D4D4D4"/>
                </a:solidFill>
                <a:latin typeface="Consolas"/>
              </a:rPr>
              <a:t>=</a:t>
            </a:r>
            <a:r>
              <a:rPr lang="en-US" sz="1100" noProof="1">
                <a:solidFill>
                  <a:srgbClr val="CCCCCC"/>
                </a:solidFill>
                <a:latin typeface="Consolas"/>
              </a:rPr>
              <a:t>exploration_eps_init, </a:t>
            </a:r>
            <a:r>
              <a:rPr lang="en-US" sz="1100" noProof="1">
                <a:solidFill>
                  <a:srgbClr val="9CDCFE"/>
                </a:solidFill>
                <a:latin typeface="Consolas"/>
              </a:rPr>
              <a:t>eps_end</a:t>
            </a:r>
            <a:r>
              <a:rPr lang="en-US" sz="1100" noProof="1">
                <a:solidFill>
                  <a:srgbClr val="D4D4D4"/>
                </a:solidFill>
                <a:latin typeface="Consolas"/>
              </a:rPr>
              <a:t>=</a:t>
            </a:r>
            <a:r>
              <a:rPr lang="en-US" sz="1100" noProof="1">
                <a:solidFill>
                  <a:srgbClr val="CCCCCC"/>
                </a:solidFill>
                <a:latin typeface="Consolas"/>
              </a:rPr>
              <a:t>exploration_eps_end</a:t>
            </a:r>
            <a:endParaRPr lang="en-US"/>
          </a:p>
          <a:p>
            <a:r>
              <a:rPr lang="en-US" sz="1100" noProof="1">
                <a:solidFill>
                  <a:srgbClr val="CCCCCC"/>
                </a:solidFill>
                <a:latin typeface="Consolas"/>
              </a:rPr>
              <a:t>)</a:t>
            </a:r>
            <a:endParaRPr lang="en-US"/>
          </a:p>
          <a:p>
            <a:r>
              <a:rPr lang="en-US" sz="1100" noProof="1">
                <a:solidFill>
                  <a:srgbClr val="9CDCFE"/>
                </a:solidFill>
                <a:latin typeface="Consolas"/>
              </a:rPr>
              <a:t>exploration_module</a:t>
            </a:r>
            <a:r>
              <a:rPr lang="en-US" sz="1100" noProof="1">
                <a:solidFill>
                  <a:srgbClr val="CCCCCC"/>
                </a:solidFill>
                <a:latin typeface="Consolas"/>
              </a:rPr>
              <a:t> </a:t>
            </a:r>
            <a:r>
              <a:rPr lang="en-US" sz="1100" noProof="1">
                <a:solidFill>
                  <a:srgbClr val="D4D4D4"/>
                </a:solidFill>
                <a:latin typeface="Consolas"/>
              </a:rPr>
              <a:t>=</a:t>
            </a:r>
            <a:r>
              <a:rPr lang="en-US" sz="1100" noProof="1">
                <a:solidFill>
                  <a:srgbClr val="CCCCCC"/>
                </a:solidFill>
                <a:latin typeface="Consolas"/>
              </a:rPr>
              <a:t> </a:t>
            </a:r>
            <a:r>
              <a:rPr lang="en-US" sz="1100" noProof="1">
                <a:solidFill>
                  <a:srgbClr val="9CDCFE"/>
                </a:solidFill>
                <a:latin typeface="Consolas"/>
              </a:rPr>
              <a:t>exploration_module</a:t>
            </a:r>
            <a:r>
              <a:rPr lang="en-US" sz="1100" noProof="1">
                <a:solidFill>
                  <a:srgbClr val="CCCCCC"/>
                </a:solidFill>
                <a:latin typeface="Consolas"/>
              </a:rPr>
              <a:t>.</a:t>
            </a:r>
            <a:r>
              <a:rPr lang="en-US" sz="1100" noProof="1">
                <a:solidFill>
                  <a:srgbClr val="DCDCAA"/>
                </a:solidFill>
                <a:latin typeface="Consolas"/>
              </a:rPr>
              <a:t>to</a:t>
            </a:r>
            <a:r>
              <a:rPr lang="en-US" sz="1100" noProof="1">
                <a:solidFill>
                  <a:srgbClr val="CCCCCC"/>
                </a:solidFill>
                <a:latin typeface="Consolas"/>
              </a:rPr>
              <a:t>(device)</a:t>
            </a:r>
            <a:endParaRPr lang="en-US"/>
          </a:p>
          <a:p>
            <a:r>
              <a:rPr lang="en-US" sz="1100" noProof="1">
                <a:solidFill>
                  <a:srgbClr val="9CDCFE"/>
                </a:solidFill>
                <a:latin typeface="Consolas"/>
              </a:rPr>
              <a:t>policy_explore</a:t>
            </a:r>
            <a:r>
              <a:rPr lang="en-US" sz="1100" noProof="1">
                <a:solidFill>
                  <a:srgbClr val="CCCCCC"/>
                </a:solidFill>
                <a:latin typeface="Consolas"/>
              </a:rPr>
              <a:t> </a:t>
            </a:r>
            <a:r>
              <a:rPr lang="en-US" sz="1100" noProof="1">
                <a:solidFill>
                  <a:srgbClr val="D4D4D4"/>
                </a:solidFill>
                <a:latin typeface="Consolas"/>
              </a:rPr>
              <a:t>=</a:t>
            </a:r>
            <a:r>
              <a:rPr lang="en-US" sz="1100" noProof="1">
                <a:solidFill>
                  <a:srgbClr val="CCCCCC"/>
                </a:solidFill>
                <a:latin typeface="Consolas"/>
              </a:rPr>
              <a:t> </a:t>
            </a:r>
            <a:r>
              <a:rPr lang="en-US" sz="1100" noProof="1">
                <a:solidFill>
                  <a:srgbClr val="4EC9B0"/>
                </a:solidFill>
                <a:latin typeface="Consolas"/>
              </a:rPr>
              <a:t>TensorDictSequential</a:t>
            </a:r>
            <a:r>
              <a:rPr lang="en-US" sz="1100" noProof="1">
                <a:solidFill>
                  <a:srgbClr val="CCCCCC"/>
                </a:solidFill>
                <a:latin typeface="Consolas"/>
              </a:rPr>
              <a:t>(policy, </a:t>
            </a:r>
            <a:r>
              <a:rPr lang="en-US" sz="1100" noProof="1">
                <a:solidFill>
                  <a:srgbClr val="9CDCFE"/>
                </a:solidFill>
                <a:latin typeface="Consolas"/>
              </a:rPr>
              <a:t>exploration_module</a:t>
            </a:r>
            <a:r>
              <a:rPr lang="en-US" sz="1100" noProof="1">
                <a:solidFill>
                  <a:srgbClr val="CCCCCC"/>
                </a:solidFill>
                <a:latin typeface="Consolas"/>
              </a:rPr>
              <a:t>).</a:t>
            </a:r>
            <a:r>
              <a:rPr lang="en-US" sz="1100" noProof="1">
                <a:solidFill>
                  <a:srgbClr val="DCDCAA"/>
                </a:solidFill>
                <a:latin typeface="Consolas"/>
              </a:rPr>
              <a:t>to</a:t>
            </a:r>
            <a:r>
              <a:rPr lang="en-US" sz="1100" noProof="1">
                <a:solidFill>
                  <a:srgbClr val="CCCCCC"/>
                </a:solidFill>
                <a:latin typeface="Consolas"/>
              </a:rPr>
              <a:t>(device)</a:t>
            </a:r>
            <a:endParaRPr lang="en-US"/>
          </a:p>
          <a:p>
            <a:br>
              <a:rPr lang="en-US"/>
            </a:br>
            <a:r>
              <a:rPr lang="en-US" sz="1100" noProof="1">
                <a:solidFill>
                  <a:srgbClr val="9CDCFE"/>
                </a:solidFill>
                <a:latin typeface="Consolas"/>
              </a:rPr>
              <a:t>collector</a:t>
            </a:r>
            <a:r>
              <a:rPr lang="en-US" sz="1100" noProof="1">
                <a:solidFill>
                  <a:srgbClr val="CCCCCC"/>
                </a:solidFill>
                <a:latin typeface="Consolas"/>
              </a:rPr>
              <a:t> </a:t>
            </a:r>
            <a:r>
              <a:rPr lang="en-US" sz="1100" noProof="1">
                <a:solidFill>
                  <a:srgbClr val="D4D4D4"/>
                </a:solidFill>
                <a:latin typeface="Consolas"/>
              </a:rPr>
              <a:t>=</a:t>
            </a:r>
            <a:r>
              <a:rPr lang="en-US" sz="1100" noProof="1">
                <a:solidFill>
                  <a:srgbClr val="CCCCCC"/>
                </a:solidFill>
                <a:latin typeface="Consolas"/>
              </a:rPr>
              <a:t> </a:t>
            </a:r>
            <a:r>
              <a:rPr lang="en-US" sz="1100" noProof="1">
                <a:solidFill>
                  <a:srgbClr val="4EC9B0"/>
                </a:solidFill>
                <a:latin typeface="Consolas"/>
              </a:rPr>
              <a:t>SyncDataCollector</a:t>
            </a:r>
            <a:r>
              <a:rPr lang="en-US" sz="1100" noProof="1">
                <a:solidFill>
                  <a:srgbClr val="CCCCCC"/>
                </a:solidFill>
                <a:latin typeface="Consolas"/>
              </a:rPr>
              <a:t>(</a:t>
            </a:r>
            <a:endParaRPr lang="en-US"/>
          </a:p>
          <a:p>
            <a:r>
              <a:rPr lang="en-US" sz="1100" noProof="1">
                <a:solidFill>
                  <a:srgbClr val="CCCCCC"/>
                </a:solidFill>
                <a:latin typeface="Consolas"/>
              </a:rPr>
              <a:t>    env,</a:t>
            </a:r>
            <a:endParaRPr lang="en-US"/>
          </a:p>
          <a:p>
            <a:r>
              <a:rPr lang="en-US" sz="1100" noProof="1">
                <a:solidFill>
                  <a:srgbClr val="CCCCCC"/>
                </a:solidFill>
                <a:latin typeface="Consolas"/>
              </a:rPr>
              <a:t>    </a:t>
            </a:r>
            <a:r>
              <a:rPr lang="en-US" sz="1100" noProof="1">
                <a:solidFill>
                  <a:srgbClr val="9CDCFE"/>
                </a:solidFill>
                <a:latin typeface="Consolas"/>
              </a:rPr>
              <a:t>policy_explore</a:t>
            </a:r>
            <a:r>
              <a:rPr lang="en-US" sz="1100" noProof="1">
                <a:solidFill>
                  <a:srgbClr val="CCCCCC"/>
                </a:solidFill>
                <a:latin typeface="Consolas"/>
              </a:rPr>
              <a:t>,</a:t>
            </a:r>
            <a:endParaRPr lang="en-US"/>
          </a:p>
          <a:p>
            <a:r>
              <a:rPr lang="en-US" sz="1100" noProof="1">
                <a:solidFill>
                  <a:srgbClr val="CCCCCC"/>
                </a:solidFill>
                <a:latin typeface="Consolas"/>
              </a:rPr>
              <a:t>    </a:t>
            </a:r>
            <a:r>
              <a:rPr lang="en-US" sz="1100" noProof="1">
                <a:solidFill>
                  <a:srgbClr val="9CDCFE"/>
                </a:solidFill>
                <a:latin typeface="Consolas"/>
              </a:rPr>
              <a:t>frames_per_batch</a:t>
            </a:r>
            <a:r>
              <a:rPr lang="en-US" sz="1100" noProof="1">
                <a:solidFill>
                  <a:srgbClr val="D4D4D4"/>
                </a:solidFill>
                <a:latin typeface="Consolas"/>
              </a:rPr>
              <a:t>=</a:t>
            </a:r>
            <a:r>
              <a:rPr lang="en-US" sz="1100" noProof="1">
                <a:solidFill>
                  <a:srgbClr val="9CDCFE"/>
                </a:solidFill>
                <a:latin typeface="Consolas"/>
              </a:rPr>
              <a:t>frames_per_batch</a:t>
            </a:r>
            <a:r>
              <a:rPr lang="en-US" sz="1100" noProof="1">
                <a:solidFill>
                  <a:srgbClr val="CCCCCC"/>
                </a:solidFill>
                <a:latin typeface="Consolas"/>
              </a:rPr>
              <a:t>,</a:t>
            </a:r>
            <a:endParaRPr lang="en-US"/>
          </a:p>
          <a:p>
            <a:r>
              <a:rPr lang="en-US" sz="1100" noProof="1">
                <a:solidFill>
                  <a:srgbClr val="CCCCCC"/>
                </a:solidFill>
                <a:latin typeface="Consolas"/>
              </a:rPr>
              <a:t>    </a:t>
            </a:r>
            <a:r>
              <a:rPr lang="en-US" sz="1100" noProof="1">
                <a:solidFill>
                  <a:srgbClr val="9CDCFE"/>
                </a:solidFill>
                <a:latin typeface="Consolas"/>
              </a:rPr>
              <a:t>total_frames</a:t>
            </a:r>
            <a:r>
              <a:rPr lang="en-US" sz="1100" noProof="1">
                <a:solidFill>
                  <a:srgbClr val="D4D4D4"/>
                </a:solidFill>
                <a:latin typeface="Consolas"/>
              </a:rPr>
              <a:t>=-</a:t>
            </a:r>
            <a:r>
              <a:rPr lang="en-US" sz="1100" noProof="1">
                <a:solidFill>
                  <a:srgbClr val="B5CEA8"/>
                </a:solidFill>
                <a:latin typeface="Consolas"/>
              </a:rPr>
              <a:t>1</a:t>
            </a:r>
            <a:r>
              <a:rPr lang="en-US" sz="1100" noProof="1">
                <a:solidFill>
                  <a:srgbClr val="CCCCCC"/>
                </a:solidFill>
                <a:latin typeface="Consolas"/>
              </a:rPr>
              <a:t>,</a:t>
            </a:r>
            <a:endParaRPr lang="en-US"/>
          </a:p>
          <a:p>
            <a:r>
              <a:rPr lang="en-US" sz="1100" noProof="1">
                <a:solidFill>
                  <a:srgbClr val="CCCCCC"/>
                </a:solidFill>
                <a:latin typeface="Consolas"/>
              </a:rPr>
              <a:t>    </a:t>
            </a:r>
            <a:r>
              <a:rPr lang="en-US" sz="1100" noProof="1">
                <a:solidFill>
                  <a:srgbClr val="9CDCFE"/>
                </a:solidFill>
                <a:latin typeface="Consolas"/>
              </a:rPr>
              <a:t>init_random_frames</a:t>
            </a:r>
            <a:r>
              <a:rPr lang="en-US" sz="1100" noProof="1">
                <a:solidFill>
                  <a:srgbClr val="D4D4D4"/>
                </a:solidFill>
                <a:latin typeface="Consolas"/>
              </a:rPr>
              <a:t>=</a:t>
            </a:r>
            <a:r>
              <a:rPr lang="en-US" sz="1100" noProof="1">
                <a:solidFill>
                  <a:srgbClr val="9CDCFE"/>
                </a:solidFill>
                <a:latin typeface="Consolas"/>
              </a:rPr>
              <a:t>init_rand_steps</a:t>
            </a:r>
            <a:r>
              <a:rPr lang="en-US" sz="1100" noProof="1">
                <a:solidFill>
                  <a:srgbClr val="CCCCCC"/>
                </a:solidFill>
                <a:latin typeface="Consolas"/>
              </a:rPr>
              <a:t>,</a:t>
            </a:r>
            <a:endParaRPr lang="en-US"/>
          </a:p>
          <a:p>
            <a:r>
              <a:rPr lang="en-US" sz="1100" noProof="1">
                <a:solidFill>
                  <a:srgbClr val="CCCCCC"/>
                </a:solidFill>
                <a:latin typeface="Consolas"/>
              </a:rPr>
              <a:t>)</a:t>
            </a:r>
            <a:endParaRPr lang="en-US"/>
          </a:p>
          <a:p>
            <a:r>
              <a:rPr lang="en-US" sz="1100" noProof="1">
                <a:solidFill>
                  <a:srgbClr val="9CDCFE"/>
                </a:solidFill>
                <a:latin typeface="Consolas"/>
              </a:rPr>
              <a:t>replay_buffer_size</a:t>
            </a:r>
            <a:r>
              <a:rPr lang="en-US" sz="1100" noProof="1">
                <a:solidFill>
                  <a:srgbClr val="CCCCCC"/>
                </a:solidFill>
                <a:latin typeface="Consolas"/>
              </a:rPr>
              <a:t> </a:t>
            </a:r>
            <a:r>
              <a:rPr lang="en-US" sz="1100" noProof="1">
                <a:solidFill>
                  <a:srgbClr val="D4D4D4"/>
                </a:solidFill>
                <a:latin typeface="Consolas"/>
              </a:rPr>
              <a:t>=</a:t>
            </a:r>
            <a:r>
              <a:rPr lang="en-US" sz="1100" noProof="1">
                <a:solidFill>
                  <a:srgbClr val="CCCCCC"/>
                </a:solidFill>
                <a:latin typeface="Consolas"/>
              </a:rPr>
              <a:t> </a:t>
            </a:r>
            <a:r>
              <a:rPr lang="en-US" sz="1100" noProof="1">
                <a:solidFill>
                  <a:srgbClr val="B5CEA8"/>
                </a:solidFill>
                <a:latin typeface="Consolas"/>
              </a:rPr>
              <a:t>100_000</a:t>
            </a:r>
            <a:endParaRPr lang="en-US"/>
          </a:p>
          <a:p>
            <a:r>
              <a:rPr lang="en-US" sz="1100" noProof="1">
                <a:solidFill>
                  <a:srgbClr val="9CDCFE"/>
                </a:solidFill>
                <a:latin typeface="Consolas"/>
              </a:rPr>
              <a:t>rb</a:t>
            </a:r>
            <a:r>
              <a:rPr lang="en-US" sz="1100" noProof="1">
                <a:solidFill>
                  <a:srgbClr val="CCCCCC"/>
                </a:solidFill>
                <a:latin typeface="Consolas"/>
              </a:rPr>
              <a:t> </a:t>
            </a:r>
            <a:r>
              <a:rPr lang="en-US" sz="1100" noProof="1">
                <a:solidFill>
                  <a:srgbClr val="D4D4D4"/>
                </a:solidFill>
                <a:latin typeface="Consolas"/>
              </a:rPr>
              <a:t>=</a:t>
            </a:r>
            <a:r>
              <a:rPr lang="en-US" sz="1100" noProof="1">
                <a:solidFill>
                  <a:srgbClr val="CCCCCC"/>
                </a:solidFill>
                <a:latin typeface="Consolas"/>
              </a:rPr>
              <a:t> </a:t>
            </a:r>
            <a:r>
              <a:rPr lang="en-US" sz="1100" noProof="1">
                <a:solidFill>
                  <a:srgbClr val="4EC9B0"/>
                </a:solidFill>
                <a:latin typeface="Consolas"/>
              </a:rPr>
              <a:t>ReplayBuffer</a:t>
            </a:r>
            <a:r>
              <a:rPr lang="en-US" sz="1100" noProof="1">
                <a:solidFill>
                  <a:srgbClr val="CCCCCC"/>
                </a:solidFill>
                <a:latin typeface="Consolas"/>
              </a:rPr>
              <a:t>(</a:t>
            </a:r>
            <a:r>
              <a:rPr lang="en-US" sz="1100" noProof="1">
                <a:solidFill>
                  <a:srgbClr val="9CDCFE"/>
                </a:solidFill>
                <a:latin typeface="Consolas"/>
              </a:rPr>
              <a:t>storage</a:t>
            </a:r>
            <a:r>
              <a:rPr lang="en-US" sz="1100" noProof="1">
                <a:solidFill>
                  <a:srgbClr val="D4D4D4"/>
                </a:solidFill>
                <a:latin typeface="Consolas"/>
              </a:rPr>
              <a:t>=</a:t>
            </a:r>
            <a:r>
              <a:rPr lang="en-US" sz="1100" noProof="1">
                <a:solidFill>
                  <a:srgbClr val="4EC9B0"/>
                </a:solidFill>
                <a:latin typeface="Consolas"/>
              </a:rPr>
              <a:t>LazyTensorStorage</a:t>
            </a:r>
            <a:r>
              <a:rPr lang="en-US" sz="1100" noProof="1">
                <a:solidFill>
                  <a:srgbClr val="CCCCCC"/>
                </a:solidFill>
                <a:latin typeface="Consolas"/>
              </a:rPr>
              <a:t>(</a:t>
            </a:r>
            <a:r>
              <a:rPr lang="en-US" sz="1100" noProof="1">
                <a:solidFill>
                  <a:srgbClr val="9CDCFE"/>
                </a:solidFill>
                <a:latin typeface="Consolas"/>
              </a:rPr>
              <a:t>replay_buffer_size</a:t>
            </a:r>
            <a:r>
              <a:rPr lang="en-US" sz="1100" noProof="1">
                <a:solidFill>
                  <a:srgbClr val="CCCCCC"/>
                </a:solidFill>
                <a:latin typeface="Consolas"/>
              </a:rPr>
              <a:t>))</a:t>
            </a:r>
            <a:endParaRPr lang="en-US"/>
          </a:p>
          <a:p>
            <a:br>
              <a:rPr lang="en-US"/>
            </a:br>
            <a:r>
              <a:rPr lang="en-US" sz="1100" noProof="1">
                <a:solidFill>
                  <a:srgbClr val="9CDCFE"/>
                </a:solidFill>
                <a:latin typeface="Consolas"/>
              </a:rPr>
              <a:t>loss</a:t>
            </a:r>
            <a:r>
              <a:rPr lang="en-US" sz="1100" noProof="1">
                <a:solidFill>
                  <a:srgbClr val="CCCCCC"/>
                </a:solidFill>
                <a:latin typeface="Consolas"/>
              </a:rPr>
              <a:t> </a:t>
            </a:r>
            <a:r>
              <a:rPr lang="en-US" sz="1100" noProof="1">
                <a:solidFill>
                  <a:srgbClr val="D4D4D4"/>
                </a:solidFill>
                <a:latin typeface="Consolas"/>
              </a:rPr>
              <a:t>=</a:t>
            </a:r>
            <a:r>
              <a:rPr lang="en-US" sz="1100" noProof="1">
                <a:solidFill>
                  <a:srgbClr val="CCCCCC"/>
                </a:solidFill>
                <a:latin typeface="Consolas"/>
              </a:rPr>
              <a:t> </a:t>
            </a:r>
            <a:r>
              <a:rPr lang="en-US" sz="1100" noProof="1">
                <a:solidFill>
                  <a:srgbClr val="4EC9B0"/>
                </a:solidFill>
                <a:latin typeface="Consolas"/>
              </a:rPr>
              <a:t>DQNLoss</a:t>
            </a:r>
            <a:r>
              <a:rPr lang="en-US" sz="1100" noProof="1">
                <a:solidFill>
                  <a:srgbClr val="CCCCCC"/>
                </a:solidFill>
                <a:latin typeface="Consolas"/>
              </a:rPr>
              <a:t>(</a:t>
            </a:r>
            <a:r>
              <a:rPr lang="en-US" sz="1100" noProof="1">
                <a:solidFill>
                  <a:srgbClr val="9CDCFE"/>
                </a:solidFill>
                <a:latin typeface="Consolas"/>
              </a:rPr>
              <a:t>value_network</a:t>
            </a:r>
            <a:r>
              <a:rPr lang="en-US" sz="1100" noProof="1">
                <a:solidFill>
                  <a:srgbClr val="D4D4D4"/>
                </a:solidFill>
                <a:latin typeface="Consolas"/>
              </a:rPr>
              <a:t>=</a:t>
            </a:r>
            <a:r>
              <a:rPr lang="en-US" sz="1100" noProof="1">
                <a:solidFill>
                  <a:srgbClr val="CCCCCC"/>
                </a:solidFill>
                <a:latin typeface="Consolas"/>
              </a:rPr>
              <a:t>policy, </a:t>
            </a:r>
            <a:r>
              <a:rPr lang="en-US" sz="1100" noProof="1">
                <a:solidFill>
                  <a:srgbClr val="9CDCFE"/>
                </a:solidFill>
                <a:latin typeface="Consolas"/>
              </a:rPr>
              <a:t>action_space</a:t>
            </a:r>
            <a:r>
              <a:rPr lang="en-US" sz="1100" noProof="1">
                <a:solidFill>
                  <a:srgbClr val="D4D4D4"/>
                </a:solidFill>
                <a:latin typeface="Consolas"/>
              </a:rPr>
              <a:t>=</a:t>
            </a:r>
            <a:r>
              <a:rPr lang="en-US" sz="1100" noProof="1">
                <a:solidFill>
                  <a:srgbClr val="CCCCCC"/>
                </a:solidFill>
                <a:latin typeface="Consolas"/>
              </a:rPr>
              <a:t>env.action_spec, </a:t>
            </a:r>
            <a:r>
              <a:rPr lang="en-US" sz="1100" noProof="1">
                <a:solidFill>
                  <a:srgbClr val="9CDCFE"/>
                </a:solidFill>
                <a:latin typeface="Consolas"/>
              </a:rPr>
              <a:t>delay_value</a:t>
            </a:r>
            <a:r>
              <a:rPr lang="en-US" sz="1100" noProof="1">
                <a:solidFill>
                  <a:srgbClr val="D4D4D4"/>
                </a:solidFill>
                <a:latin typeface="Consolas"/>
              </a:rPr>
              <a:t>=</a:t>
            </a:r>
            <a:r>
              <a:rPr lang="en-US" sz="1100" noProof="1">
                <a:solidFill>
                  <a:srgbClr val="4FC1FF"/>
                </a:solidFill>
                <a:latin typeface="Consolas"/>
              </a:rPr>
              <a:t>True</a:t>
            </a:r>
            <a:r>
              <a:rPr lang="en-US" sz="1100" noProof="1">
                <a:solidFill>
                  <a:srgbClr val="CCCCCC"/>
                </a:solidFill>
                <a:latin typeface="Consolas"/>
              </a:rPr>
              <a:t>).</a:t>
            </a:r>
            <a:r>
              <a:rPr lang="en-US" sz="1100" noProof="1">
                <a:solidFill>
                  <a:srgbClr val="DCDCAA"/>
                </a:solidFill>
                <a:latin typeface="Consolas"/>
              </a:rPr>
              <a:t>to</a:t>
            </a:r>
            <a:r>
              <a:rPr lang="en-US" sz="1100" noProof="1">
                <a:solidFill>
                  <a:srgbClr val="CCCCCC"/>
                </a:solidFill>
                <a:latin typeface="Consolas"/>
              </a:rPr>
              <a:t>(device)</a:t>
            </a:r>
            <a:endParaRPr lang="en-US"/>
          </a:p>
          <a:p>
            <a:br>
              <a:rPr lang="en-US"/>
            </a:br>
            <a:r>
              <a:rPr lang="en-US" sz="1100" noProof="1">
                <a:solidFill>
                  <a:srgbClr val="9CDCFE"/>
                </a:solidFill>
                <a:latin typeface="Consolas"/>
              </a:rPr>
              <a:t>optim</a:t>
            </a:r>
            <a:r>
              <a:rPr lang="en-US" sz="1100" noProof="1">
                <a:solidFill>
                  <a:srgbClr val="CCCCCC"/>
                </a:solidFill>
                <a:latin typeface="Consolas"/>
              </a:rPr>
              <a:t> </a:t>
            </a:r>
            <a:r>
              <a:rPr lang="en-US" sz="1100" noProof="1">
                <a:solidFill>
                  <a:srgbClr val="D4D4D4"/>
                </a:solidFill>
                <a:latin typeface="Consolas"/>
              </a:rPr>
              <a:t>=</a:t>
            </a:r>
            <a:r>
              <a:rPr lang="en-US" sz="1100" noProof="1">
                <a:solidFill>
                  <a:srgbClr val="CCCCCC"/>
                </a:solidFill>
                <a:latin typeface="Consolas"/>
              </a:rPr>
              <a:t> </a:t>
            </a:r>
            <a:r>
              <a:rPr lang="en-US" sz="1100" noProof="1">
                <a:solidFill>
                  <a:srgbClr val="4EC9B0"/>
                </a:solidFill>
                <a:latin typeface="Consolas"/>
              </a:rPr>
              <a:t>Adam</a:t>
            </a:r>
            <a:r>
              <a:rPr lang="en-US" sz="1100" noProof="1">
                <a:solidFill>
                  <a:srgbClr val="CCCCCC"/>
                </a:solidFill>
                <a:latin typeface="Consolas"/>
              </a:rPr>
              <a:t>(</a:t>
            </a:r>
            <a:r>
              <a:rPr lang="en-US" sz="1100" noProof="1">
                <a:solidFill>
                  <a:srgbClr val="9CDCFE"/>
                </a:solidFill>
                <a:latin typeface="Consolas"/>
              </a:rPr>
              <a:t>loss</a:t>
            </a:r>
            <a:r>
              <a:rPr lang="en-US" sz="1100" noProof="1">
                <a:solidFill>
                  <a:srgbClr val="CCCCCC"/>
                </a:solidFill>
                <a:latin typeface="Consolas"/>
              </a:rPr>
              <a:t>.</a:t>
            </a:r>
            <a:r>
              <a:rPr lang="en-US" sz="1100" noProof="1">
                <a:solidFill>
                  <a:srgbClr val="DCDCAA"/>
                </a:solidFill>
                <a:latin typeface="Consolas"/>
              </a:rPr>
              <a:t>parameters</a:t>
            </a:r>
            <a:r>
              <a:rPr lang="en-US" sz="1100" noProof="1">
                <a:solidFill>
                  <a:srgbClr val="CCCCCC"/>
                </a:solidFill>
                <a:latin typeface="Consolas"/>
              </a:rPr>
              <a:t>(), </a:t>
            </a:r>
            <a:r>
              <a:rPr lang="en-US" sz="1100" noProof="1">
                <a:solidFill>
                  <a:srgbClr val="9CDCFE"/>
                </a:solidFill>
                <a:latin typeface="Consolas"/>
              </a:rPr>
              <a:t>lr</a:t>
            </a:r>
            <a:r>
              <a:rPr lang="en-US" sz="1100" noProof="1">
                <a:solidFill>
                  <a:srgbClr val="D4D4D4"/>
                </a:solidFill>
                <a:latin typeface="Consolas"/>
              </a:rPr>
              <a:t>=</a:t>
            </a:r>
            <a:r>
              <a:rPr lang="en-US" sz="1100" noProof="1">
                <a:solidFill>
                  <a:srgbClr val="CCCCCC"/>
                </a:solidFill>
                <a:latin typeface="Consolas"/>
              </a:rPr>
              <a:t>lr, </a:t>
            </a:r>
            <a:r>
              <a:rPr lang="en-US" sz="1100" noProof="1">
                <a:solidFill>
                  <a:srgbClr val="9CDCFE"/>
                </a:solidFill>
                <a:latin typeface="Consolas"/>
              </a:rPr>
              <a:t>weight_decay</a:t>
            </a:r>
            <a:r>
              <a:rPr lang="en-US" sz="1100" noProof="1">
                <a:solidFill>
                  <a:srgbClr val="D4D4D4"/>
                </a:solidFill>
                <a:latin typeface="Consolas"/>
              </a:rPr>
              <a:t>=</a:t>
            </a:r>
            <a:r>
              <a:rPr lang="en-US" sz="1100" noProof="1">
                <a:solidFill>
                  <a:srgbClr val="CCCCCC"/>
                </a:solidFill>
                <a:latin typeface="Consolas"/>
              </a:rPr>
              <a:t>weight_decay)  </a:t>
            </a:r>
            <a:r>
              <a:rPr lang="en-US" sz="1100" noProof="1">
                <a:solidFill>
                  <a:srgbClr val="6A9955"/>
                </a:solidFill>
                <a:latin typeface="Consolas"/>
              </a:rPr>
              <a:t># Add weight decay for regularization</a:t>
            </a:r>
            <a:endParaRPr lang="en-US"/>
          </a:p>
          <a:p>
            <a:r>
              <a:rPr lang="en-US" sz="1100" noProof="1">
                <a:solidFill>
                  <a:srgbClr val="9CDCFE"/>
                </a:solidFill>
                <a:latin typeface="Consolas"/>
              </a:rPr>
              <a:t>updater</a:t>
            </a:r>
            <a:r>
              <a:rPr lang="en-US" sz="1100" noProof="1">
                <a:solidFill>
                  <a:srgbClr val="CCCCCC"/>
                </a:solidFill>
                <a:latin typeface="Consolas"/>
              </a:rPr>
              <a:t> </a:t>
            </a:r>
            <a:r>
              <a:rPr lang="en-US" sz="1100" noProof="1">
                <a:solidFill>
                  <a:srgbClr val="D4D4D4"/>
                </a:solidFill>
                <a:latin typeface="Consolas"/>
              </a:rPr>
              <a:t>=</a:t>
            </a:r>
            <a:r>
              <a:rPr lang="en-US" sz="1100" noProof="1">
                <a:solidFill>
                  <a:srgbClr val="CCCCCC"/>
                </a:solidFill>
                <a:latin typeface="Consolas"/>
              </a:rPr>
              <a:t> </a:t>
            </a:r>
            <a:r>
              <a:rPr lang="en-US" sz="1100" noProof="1">
                <a:solidFill>
                  <a:srgbClr val="4EC9B0"/>
                </a:solidFill>
                <a:latin typeface="Consolas"/>
              </a:rPr>
              <a:t>SoftUpdate</a:t>
            </a:r>
            <a:r>
              <a:rPr lang="en-US" sz="1100" noProof="1">
                <a:solidFill>
                  <a:srgbClr val="CCCCCC"/>
                </a:solidFill>
                <a:latin typeface="Consolas"/>
              </a:rPr>
              <a:t>(</a:t>
            </a:r>
            <a:r>
              <a:rPr lang="en-US" sz="1100" noProof="1">
                <a:solidFill>
                  <a:srgbClr val="9CDCFE"/>
                </a:solidFill>
                <a:latin typeface="Consolas"/>
              </a:rPr>
              <a:t>loss</a:t>
            </a:r>
            <a:r>
              <a:rPr lang="en-US" sz="1100" noProof="1">
                <a:solidFill>
                  <a:srgbClr val="CCCCCC"/>
                </a:solidFill>
                <a:latin typeface="Consolas"/>
              </a:rPr>
              <a:t>, </a:t>
            </a:r>
            <a:r>
              <a:rPr lang="en-US" sz="1100" noProof="1">
                <a:solidFill>
                  <a:srgbClr val="9CDCFE"/>
                </a:solidFill>
                <a:latin typeface="Consolas"/>
              </a:rPr>
              <a:t>eps</a:t>
            </a:r>
            <a:r>
              <a:rPr lang="en-US" sz="1100" noProof="1">
                <a:solidFill>
                  <a:srgbClr val="D4D4D4"/>
                </a:solidFill>
                <a:latin typeface="Consolas"/>
              </a:rPr>
              <a:t>=</a:t>
            </a:r>
            <a:r>
              <a:rPr lang="en-US" sz="1100" noProof="1">
                <a:solidFill>
                  <a:srgbClr val="CCCCCC"/>
                </a:solidFill>
                <a:latin typeface="Consolas"/>
              </a:rPr>
              <a:t>softupdate_eps)</a:t>
            </a:r>
            <a:endParaRPr lang="en-US"/>
          </a:p>
          <a:p>
            <a:endParaRPr lang="en-US" sz="1100" noProof="1">
              <a:solidFill>
                <a:srgbClr val="CCCCCC"/>
              </a:solidFill>
              <a:latin typeface="Consolas"/>
            </a:endParaRPr>
          </a:p>
        </p:txBody>
      </p:sp>
    </p:spTree>
    <p:extLst>
      <p:ext uri="{BB962C8B-B14F-4D97-AF65-F5344CB8AC3E}">
        <p14:creationId xmlns:p14="http://schemas.microsoft.com/office/powerpoint/2010/main" val="227419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F97B7C-B07B-992F-0A3B-1B52F2DEE199}"/>
              </a:ext>
            </a:extLst>
          </p:cNvPr>
          <p:cNvSpPr>
            <a:spLocks noGrp="1"/>
          </p:cNvSpPr>
          <p:nvPr>
            <p:ph type="title"/>
          </p:nvPr>
        </p:nvSpPr>
        <p:spPr/>
        <p:txBody>
          <a:bodyPr>
            <a:normAutofit/>
          </a:bodyPr>
          <a:lstStyle/>
          <a:p>
            <a:r>
              <a:rPr lang="de-CH" sz="4400" err="1"/>
              <a:t>Optuna</a:t>
            </a:r>
          </a:p>
        </p:txBody>
      </p:sp>
      <p:pic>
        <p:nvPicPr>
          <p:cNvPr id="5" name="Content Placeholder 4">
            <a:extLst>
              <a:ext uri="{FF2B5EF4-FFF2-40B4-BE49-F238E27FC236}">
                <a16:creationId xmlns:a16="http://schemas.microsoft.com/office/drawing/2014/main" id="{FDFABAF7-7D84-DD78-84F0-8417A8AE8C1F}"/>
              </a:ext>
            </a:extLst>
          </p:cNvPr>
          <p:cNvPicPr>
            <a:picLocks noGrp="1" noChangeAspect="1"/>
          </p:cNvPicPr>
          <p:nvPr>
            <p:ph idx="1"/>
          </p:nvPr>
        </p:nvPicPr>
        <p:blipFill>
          <a:blip r:embed="rId2"/>
          <a:srcRect r="42440" b="-385"/>
          <a:stretch/>
        </p:blipFill>
        <p:spPr>
          <a:xfrm>
            <a:off x="965815" y="4180816"/>
            <a:ext cx="5632458" cy="1658465"/>
          </a:xfrm>
        </p:spPr>
      </p:pic>
      <p:pic>
        <p:nvPicPr>
          <p:cNvPr id="7" name="Picture 6">
            <a:extLst>
              <a:ext uri="{FF2B5EF4-FFF2-40B4-BE49-F238E27FC236}">
                <a16:creationId xmlns:a16="http://schemas.microsoft.com/office/drawing/2014/main" id="{28ACB050-9779-29A7-FB53-188FCFC4D7F2}"/>
              </a:ext>
            </a:extLst>
          </p:cNvPr>
          <p:cNvPicPr>
            <a:picLocks noChangeAspect="1"/>
          </p:cNvPicPr>
          <p:nvPr/>
        </p:nvPicPr>
        <p:blipFill>
          <a:blip r:embed="rId3"/>
          <a:stretch>
            <a:fillRect/>
          </a:stretch>
        </p:blipFill>
        <p:spPr>
          <a:xfrm>
            <a:off x="7277100" y="2522538"/>
            <a:ext cx="4064000" cy="3311525"/>
          </a:xfrm>
          <a:prstGeom prst="rect">
            <a:avLst/>
          </a:prstGeom>
        </p:spPr>
      </p:pic>
      <p:pic>
        <p:nvPicPr>
          <p:cNvPr id="11" name="Picture 10">
            <a:extLst>
              <a:ext uri="{FF2B5EF4-FFF2-40B4-BE49-F238E27FC236}">
                <a16:creationId xmlns:a16="http://schemas.microsoft.com/office/drawing/2014/main" id="{062C42E5-6FF8-D3C4-69D0-5F270FF61D40}"/>
              </a:ext>
            </a:extLst>
          </p:cNvPr>
          <p:cNvPicPr>
            <a:picLocks noChangeAspect="1"/>
          </p:cNvPicPr>
          <p:nvPr/>
        </p:nvPicPr>
        <p:blipFill>
          <a:blip r:embed="rId2"/>
          <a:srcRect l="56284" t="15315" r="342" b="6146"/>
          <a:stretch/>
        </p:blipFill>
        <p:spPr>
          <a:xfrm>
            <a:off x="965200" y="2519840"/>
            <a:ext cx="5637813" cy="1382501"/>
          </a:xfrm>
          <a:prstGeom prst="rect">
            <a:avLst/>
          </a:prstGeom>
        </p:spPr>
      </p:pic>
    </p:spTree>
    <p:extLst>
      <p:ext uri="{BB962C8B-B14F-4D97-AF65-F5344CB8AC3E}">
        <p14:creationId xmlns:p14="http://schemas.microsoft.com/office/powerpoint/2010/main" val="2429979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E157E-4E2F-5F56-C915-899C51CEC64B}"/>
              </a:ext>
            </a:extLst>
          </p:cNvPr>
          <p:cNvSpPr>
            <a:spLocks noGrp="1"/>
          </p:cNvSpPr>
          <p:nvPr>
            <p:ph type="title"/>
          </p:nvPr>
        </p:nvSpPr>
        <p:spPr/>
        <p:txBody>
          <a:bodyPr/>
          <a:lstStyle/>
          <a:p>
            <a:r>
              <a:rPr lang="de-CH" sz="4400" err="1">
                <a:ea typeface="Calibri"/>
                <a:cs typeface="Calibri"/>
              </a:rPr>
              <a:t>Tensorboard</a:t>
            </a:r>
            <a:endParaRPr lang="en-US" err="1"/>
          </a:p>
        </p:txBody>
      </p:sp>
      <p:pic>
        <p:nvPicPr>
          <p:cNvPr id="7" name="Content Placeholder 6">
            <a:extLst>
              <a:ext uri="{FF2B5EF4-FFF2-40B4-BE49-F238E27FC236}">
                <a16:creationId xmlns:a16="http://schemas.microsoft.com/office/drawing/2014/main" id="{0717CB6F-4464-3F4B-012E-EEC974BC9620}"/>
              </a:ext>
            </a:extLst>
          </p:cNvPr>
          <p:cNvPicPr>
            <a:picLocks noGrp="1" noChangeAspect="1"/>
          </p:cNvPicPr>
          <p:nvPr>
            <p:ph idx="1"/>
          </p:nvPr>
        </p:nvPicPr>
        <p:blipFill>
          <a:blip r:embed="rId2"/>
          <a:stretch>
            <a:fillRect/>
          </a:stretch>
        </p:blipFill>
        <p:spPr>
          <a:xfrm>
            <a:off x="937240" y="2084283"/>
            <a:ext cx="4953000" cy="1990725"/>
          </a:xfrm>
        </p:spPr>
      </p:pic>
      <p:pic>
        <p:nvPicPr>
          <p:cNvPr id="8" name="Picture 7">
            <a:extLst>
              <a:ext uri="{FF2B5EF4-FFF2-40B4-BE49-F238E27FC236}">
                <a16:creationId xmlns:a16="http://schemas.microsoft.com/office/drawing/2014/main" id="{929B6DA6-D79F-9ABB-45FA-C8C870901593}"/>
              </a:ext>
            </a:extLst>
          </p:cNvPr>
          <p:cNvPicPr>
            <a:picLocks noChangeAspect="1"/>
          </p:cNvPicPr>
          <p:nvPr/>
        </p:nvPicPr>
        <p:blipFill>
          <a:blip r:embed="rId3"/>
          <a:stretch>
            <a:fillRect/>
          </a:stretch>
        </p:blipFill>
        <p:spPr>
          <a:xfrm>
            <a:off x="936625" y="4297363"/>
            <a:ext cx="4953000" cy="1997075"/>
          </a:xfrm>
          <a:prstGeom prst="rect">
            <a:avLst/>
          </a:prstGeom>
        </p:spPr>
      </p:pic>
      <p:pic>
        <p:nvPicPr>
          <p:cNvPr id="9" name="Picture 8">
            <a:extLst>
              <a:ext uri="{FF2B5EF4-FFF2-40B4-BE49-F238E27FC236}">
                <a16:creationId xmlns:a16="http://schemas.microsoft.com/office/drawing/2014/main" id="{1E505FE5-13EB-C827-B70C-0809BFBF6C0A}"/>
              </a:ext>
            </a:extLst>
          </p:cNvPr>
          <p:cNvPicPr>
            <a:picLocks noChangeAspect="1"/>
          </p:cNvPicPr>
          <p:nvPr/>
        </p:nvPicPr>
        <p:blipFill>
          <a:blip r:embed="rId4"/>
          <a:stretch>
            <a:fillRect/>
          </a:stretch>
        </p:blipFill>
        <p:spPr>
          <a:xfrm>
            <a:off x="6270625" y="2081213"/>
            <a:ext cx="4787900" cy="1997075"/>
          </a:xfrm>
          <a:prstGeom prst="rect">
            <a:avLst/>
          </a:prstGeom>
        </p:spPr>
      </p:pic>
    </p:spTree>
    <p:extLst>
      <p:ext uri="{BB962C8B-B14F-4D97-AF65-F5344CB8AC3E}">
        <p14:creationId xmlns:p14="http://schemas.microsoft.com/office/powerpoint/2010/main" val="231033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BD28A-A7F8-8B70-B649-5C1A6BC7A526}"/>
              </a:ext>
            </a:extLst>
          </p:cNvPr>
          <p:cNvSpPr>
            <a:spLocks noGrp="1"/>
          </p:cNvSpPr>
          <p:nvPr>
            <p:ph type="title"/>
          </p:nvPr>
        </p:nvSpPr>
        <p:spPr/>
        <p:txBody>
          <a:bodyPr/>
          <a:lstStyle/>
          <a:p>
            <a:r>
              <a:rPr lang="en-US"/>
              <a:t>Data analysis (EO)</a:t>
            </a:r>
          </a:p>
        </p:txBody>
      </p:sp>
      <p:pic>
        <p:nvPicPr>
          <p:cNvPr id="6" name="Picture 5">
            <a:extLst>
              <a:ext uri="{FF2B5EF4-FFF2-40B4-BE49-F238E27FC236}">
                <a16:creationId xmlns:a16="http://schemas.microsoft.com/office/drawing/2014/main" id="{49618993-704D-3B49-2417-E1FC988D6B08}"/>
              </a:ext>
            </a:extLst>
          </p:cNvPr>
          <p:cNvPicPr>
            <a:picLocks noChangeAspect="1"/>
          </p:cNvPicPr>
          <p:nvPr/>
        </p:nvPicPr>
        <p:blipFill>
          <a:blip r:embed="rId3"/>
          <a:srcRect l="5927" t="16747" r="16015" b="3865"/>
          <a:stretch/>
        </p:blipFill>
        <p:spPr>
          <a:xfrm>
            <a:off x="128292" y="2242935"/>
            <a:ext cx="5077992" cy="4008790"/>
          </a:xfrm>
          <a:prstGeom prst="rect">
            <a:avLst/>
          </a:prstGeom>
        </p:spPr>
      </p:pic>
      <p:pic>
        <p:nvPicPr>
          <p:cNvPr id="7" name="Picture 6">
            <a:extLst>
              <a:ext uri="{FF2B5EF4-FFF2-40B4-BE49-F238E27FC236}">
                <a16:creationId xmlns:a16="http://schemas.microsoft.com/office/drawing/2014/main" id="{0BCA3115-5E4D-DD15-ABA4-DBB9F21D4C0C}"/>
              </a:ext>
            </a:extLst>
          </p:cNvPr>
          <p:cNvPicPr>
            <a:picLocks noChangeAspect="1"/>
          </p:cNvPicPr>
          <p:nvPr/>
        </p:nvPicPr>
        <p:blipFill>
          <a:blip r:embed="rId4"/>
          <a:srcRect l="4667" t="17391" r="8838" b="5636"/>
          <a:stretch/>
        </p:blipFill>
        <p:spPr>
          <a:xfrm>
            <a:off x="5284155" y="2397544"/>
            <a:ext cx="6714702" cy="3688529"/>
          </a:xfrm>
          <a:prstGeom prst="rect">
            <a:avLst/>
          </a:prstGeom>
        </p:spPr>
      </p:pic>
    </p:spTree>
    <p:extLst>
      <p:ext uri="{BB962C8B-B14F-4D97-AF65-F5344CB8AC3E}">
        <p14:creationId xmlns:p14="http://schemas.microsoft.com/office/powerpoint/2010/main" val="1079792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C0FA2-BB11-D557-B9F2-6BD10FF58216}"/>
              </a:ext>
            </a:extLst>
          </p:cNvPr>
          <p:cNvSpPr>
            <a:spLocks noGrp="1"/>
          </p:cNvSpPr>
          <p:nvPr>
            <p:ph type="title"/>
          </p:nvPr>
        </p:nvSpPr>
        <p:spPr/>
        <p:txBody>
          <a:bodyPr>
            <a:normAutofit fontScale="90000"/>
          </a:bodyPr>
          <a:lstStyle/>
          <a:p>
            <a:r>
              <a:rPr lang="en-US"/>
              <a:t>Cash Management </a:t>
            </a:r>
            <a:br>
              <a:rPr lang="en-US"/>
            </a:br>
            <a:r>
              <a:rPr lang="en-US"/>
              <a:t>Overview</a:t>
            </a:r>
          </a:p>
        </p:txBody>
      </p:sp>
      <p:sp>
        <p:nvSpPr>
          <p:cNvPr id="3" name="Inhaltsplatzhalter 2">
            <a:extLst>
              <a:ext uri="{FF2B5EF4-FFF2-40B4-BE49-F238E27FC236}">
                <a16:creationId xmlns:a16="http://schemas.microsoft.com/office/drawing/2014/main" id="{5EFDCFE9-8254-B514-D7EE-71F4181AEBB6}"/>
              </a:ext>
            </a:extLst>
          </p:cNvPr>
          <p:cNvSpPr>
            <a:spLocks noGrp="1"/>
          </p:cNvSpPr>
          <p:nvPr>
            <p:ph idx="1"/>
          </p:nvPr>
        </p:nvSpPr>
        <p:spPr/>
        <p:txBody>
          <a:bodyPr/>
          <a:lstStyle/>
          <a:p>
            <a:endParaRPr lang="de-CH"/>
          </a:p>
        </p:txBody>
      </p:sp>
      <p:pic>
        <p:nvPicPr>
          <p:cNvPr id="4" name="Picture 3">
            <a:extLst>
              <a:ext uri="{FF2B5EF4-FFF2-40B4-BE49-F238E27FC236}">
                <a16:creationId xmlns:a16="http://schemas.microsoft.com/office/drawing/2014/main" id="{6EBA70AA-486F-5A10-6AF5-FD88CA8CFFE7}"/>
              </a:ext>
            </a:extLst>
          </p:cNvPr>
          <p:cNvPicPr>
            <a:picLocks noChangeAspect="1"/>
          </p:cNvPicPr>
          <p:nvPr/>
        </p:nvPicPr>
        <p:blipFill>
          <a:blip r:embed="rId3"/>
          <a:srcRect l="4427" t="14286" r="130" b="6548"/>
          <a:stretch/>
        </p:blipFill>
        <p:spPr>
          <a:xfrm>
            <a:off x="1790910" y="1839399"/>
            <a:ext cx="8688836" cy="4784601"/>
          </a:xfrm>
          <a:prstGeom prst="rect">
            <a:avLst/>
          </a:prstGeom>
        </p:spPr>
      </p:pic>
    </p:spTree>
    <p:extLst>
      <p:ext uri="{BB962C8B-B14F-4D97-AF65-F5344CB8AC3E}">
        <p14:creationId xmlns:p14="http://schemas.microsoft.com/office/powerpoint/2010/main" val="2181848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4AEB7D-D75D-C6BB-6F1F-A0350795B2B6}"/>
              </a:ext>
            </a:extLst>
          </p:cNvPr>
          <p:cNvSpPr>
            <a:spLocks noGrp="1"/>
          </p:cNvSpPr>
          <p:nvPr>
            <p:ph type="title"/>
          </p:nvPr>
        </p:nvSpPr>
        <p:spPr/>
        <p:txBody>
          <a:bodyPr/>
          <a:lstStyle/>
          <a:p>
            <a:r>
              <a:rPr lang="de-CH"/>
              <a:t>Agenda</a:t>
            </a:r>
          </a:p>
        </p:txBody>
      </p:sp>
      <p:sp>
        <p:nvSpPr>
          <p:cNvPr id="3" name="Inhaltsplatzhalter 2">
            <a:extLst>
              <a:ext uri="{FF2B5EF4-FFF2-40B4-BE49-F238E27FC236}">
                <a16:creationId xmlns:a16="http://schemas.microsoft.com/office/drawing/2014/main" id="{C79B5645-7B15-E9A9-2483-7089B99E4255}"/>
              </a:ext>
            </a:extLst>
          </p:cNvPr>
          <p:cNvSpPr>
            <a:spLocks noGrp="1"/>
          </p:cNvSpPr>
          <p:nvPr>
            <p:ph idx="1"/>
          </p:nvPr>
        </p:nvSpPr>
        <p:spPr/>
        <p:txBody>
          <a:bodyPr vert="horz" lIns="91440" tIns="45720" rIns="91440" bIns="45720" rtlCol="0" anchor="t">
            <a:normAutofit fontScale="92500" lnSpcReduction="20000"/>
          </a:bodyPr>
          <a:lstStyle/>
          <a:p>
            <a:pPr marL="271463" indent="-271463"/>
            <a:r>
              <a:rPr lang="de-CH" sz="2000">
                <a:latin typeface="Arial" panose="020B0604020202020204" pitchFamily="34" charset="0"/>
                <a:cs typeface="Arial" panose="020B0604020202020204" pitchFamily="34" charset="0"/>
              </a:rPr>
              <a:t>Einführung / «Business Case» (MAC)</a:t>
            </a:r>
            <a:br>
              <a:rPr lang="de-CH" sz="2000">
                <a:latin typeface="Arial" panose="020B0604020202020204" pitchFamily="34" charset="0"/>
                <a:cs typeface="Arial" panose="020B0604020202020204" pitchFamily="34" charset="0"/>
              </a:rPr>
            </a:br>
            <a:endParaRPr lang="de-CH" sz="2000">
              <a:latin typeface="Arial" panose="020B0604020202020204" pitchFamily="34" charset="0"/>
              <a:cs typeface="Arial" panose="020B0604020202020204" pitchFamily="34" charset="0"/>
            </a:endParaRPr>
          </a:p>
          <a:p>
            <a:pPr marL="271463" indent="-271463"/>
            <a:r>
              <a:rPr lang="de-CH" sz="2100">
                <a:latin typeface="Arial" panose="020B0604020202020204" pitchFamily="34" charset="0"/>
                <a:cs typeface="Arial" panose="020B0604020202020204" pitchFamily="34" charset="0"/>
              </a:rPr>
              <a:t>Data (PK)</a:t>
            </a:r>
          </a:p>
          <a:p>
            <a:pPr marL="804863" lvl="1" indent="-290513">
              <a:buFont typeface="Wingdings" panose="05000000000000000000" pitchFamily="2" charset="2"/>
              <a:buChar char="Ø"/>
            </a:pPr>
            <a:r>
              <a:rPr lang="de-CH" sz="1800">
                <a:latin typeface="Arial" panose="020B0604020202020204" pitchFamily="34" charset="0"/>
                <a:cs typeface="Arial" panose="020B0604020202020204" pitchFamily="34" charset="0"/>
              </a:rPr>
              <a:t>Generierung</a:t>
            </a:r>
          </a:p>
          <a:p>
            <a:pPr marL="804863" lvl="1" indent="-290513">
              <a:buFont typeface="Wingdings" panose="05000000000000000000" pitchFamily="2" charset="2"/>
              <a:buChar char="Ø"/>
            </a:pPr>
            <a:r>
              <a:rPr lang="de-CH" sz="1800">
                <a:latin typeface="Arial" panose="020B0604020202020204" pitchFamily="34" charset="0"/>
                <a:cs typeface="Arial" panose="020B0604020202020204" pitchFamily="34" charset="0"/>
              </a:rPr>
              <a:t>Normalisierung</a:t>
            </a:r>
            <a:br>
              <a:rPr lang="de-CH" sz="1800">
                <a:latin typeface="Arial" panose="020B0604020202020204" pitchFamily="34" charset="0"/>
                <a:cs typeface="Arial" panose="020B0604020202020204" pitchFamily="34" charset="0"/>
              </a:rPr>
            </a:br>
            <a:endParaRPr lang="de-CH" sz="1800">
              <a:latin typeface="Arial" panose="020B0604020202020204" pitchFamily="34" charset="0"/>
              <a:cs typeface="Arial" panose="020B0604020202020204" pitchFamily="34" charset="0"/>
            </a:endParaRPr>
          </a:p>
          <a:p>
            <a:pPr marL="271463" indent="-271463"/>
            <a:r>
              <a:rPr lang="de-CH" sz="2100">
                <a:latin typeface="Arial" panose="020B0604020202020204" pitchFamily="34" charset="0"/>
                <a:cs typeface="Arial" panose="020B0604020202020204" pitchFamily="34" charset="0"/>
              </a:rPr>
              <a:t>Code</a:t>
            </a:r>
          </a:p>
          <a:p>
            <a:pPr marL="804863" lvl="1" indent="-290513">
              <a:buFont typeface="Wingdings" panose="05000000000000000000" pitchFamily="2" charset="2"/>
              <a:buChar char="Ø"/>
            </a:pPr>
            <a:r>
              <a:rPr lang="de-CH" sz="1800">
                <a:latin typeface="Arial" panose="020B0604020202020204" pitchFamily="34" charset="0"/>
                <a:cs typeface="Arial" panose="020B0604020202020204" pitchFamily="34" charset="0"/>
              </a:rPr>
              <a:t>Übersicht / </a:t>
            </a:r>
            <a:r>
              <a:rPr lang="de-CH" sz="1800" err="1">
                <a:latin typeface="Arial" panose="020B0604020202020204" pitchFamily="34" charset="0"/>
                <a:cs typeface="Arial" panose="020B0604020202020204" pitchFamily="34" charset="0"/>
              </a:rPr>
              <a:t>Reward</a:t>
            </a:r>
            <a:r>
              <a:rPr lang="de-CH" sz="1800">
                <a:latin typeface="Arial" panose="020B0604020202020204" pitchFamily="34" charset="0"/>
                <a:cs typeface="Arial" panose="020B0604020202020204" pitchFamily="34" charset="0"/>
              </a:rPr>
              <a:t> / Learning (RB)</a:t>
            </a:r>
          </a:p>
          <a:p>
            <a:pPr marL="804863" lvl="1" indent="-290513">
              <a:buFont typeface="Wingdings" panose="05000000000000000000" pitchFamily="2" charset="2"/>
              <a:buChar char="Ø"/>
            </a:pPr>
            <a:r>
              <a:rPr lang="de-CH" sz="1800">
                <a:latin typeface="Arial" panose="020B0604020202020204" pitchFamily="34" charset="0"/>
                <a:cs typeface="Arial" panose="020B0604020202020204" pitchFamily="34" charset="0"/>
              </a:rPr>
              <a:t>Optimierung (</a:t>
            </a:r>
            <a:r>
              <a:rPr lang="de-CH" sz="1800" err="1">
                <a:latin typeface="Arial" panose="020B0604020202020204" pitchFamily="34" charset="0"/>
                <a:cs typeface="Arial" panose="020B0604020202020204" pitchFamily="34" charset="0"/>
              </a:rPr>
              <a:t>Tensorboard</a:t>
            </a:r>
            <a:r>
              <a:rPr lang="de-CH" sz="1800">
                <a:latin typeface="Arial" panose="020B0604020202020204" pitchFamily="34" charset="0"/>
                <a:cs typeface="Arial" panose="020B0604020202020204" pitchFamily="34" charset="0"/>
              </a:rPr>
              <a:t> / </a:t>
            </a:r>
            <a:r>
              <a:rPr lang="de-CH" sz="1800" err="1">
                <a:latin typeface="Arial" panose="020B0604020202020204" pitchFamily="34" charset="0"/>
                <a:cs typeface="Arial" panose="020B0604020202020204" pitchFamily="34" charset="0"/>
              </a:rPr>
              <a:t>Optuna</a:t>
            </a:r>
            <a:r>
              <a:rPr lang="de-CH" sz="1800">
                <a:latin typeface="Arial" panose="020B0604020202020204" pitchFamily="34" charset="0"/>
                <a:cs typeface="Arial" panose="020B0604020202020204" pitchFamily="34" charset="0"/>
              </a:rPr>
              <a:t>) (PZ)</a:t>
            </a:r>
            <a:br>
              <a:rPr lang="de-CH" sz="1800">
                <a:latin typeface="Arial" panose="020B0604020202020204" pitchFamily="34" charset="0"/>
                <a:cs typeface="Arial" panose="020B0604020202020204" pitchFamily="34" charset="0"/>
              </a:rPr>
            </a:br>
            <a:endParaRPr lang="de-CH" sz="1800">
              <a:latin typeface="Arial" panose="020B0604020202020204" pitchFamily="34" charset="0"/>
              <a:cs typeface="Arial" panose="020B0604020202020204" pitchFamily="34" charset="0"/>
            </a:endParaRPr>
          </a:p>
          <a:p>
            <a:pPr marL="271463" indent="-271463"/>
            <a:r>
              <a:rPr lang="de-CH" sz="2100">
                <a:latin typeface="Arial" panose="020B0604020202020204" pitchFamily="34" charset="0"/>
                <a:cs typeface="Arial" panose="020B0604020202020204" pitchFamily="34" charset="0"/>
              </a:rPr>
              <a:t>Analyse</a:t>
            </a:r>
          </a:p>
          <a:p>
            <a:pPr marL="804863" lvl="1" indent="-290513">
              <a:buFont typeface="Wingdings" panose="05000000000000000000" pitchFamily="2" charset="2"/>
              <a:buChar char="Ø"/>
            </a:pPr>
            <a:r>
              <a:rPr lang="de-CH" sz="1800" err="1">
                <a:latin typeface="Arial" panose="020B0604020202020204" pitchFamily="34" charset="0"/>
                <a:cs typeface="Arial" panose="020B0604020202020204" pitchFamily="34" charset="0"/>
              </a:rPr>
              <a:t>Hyperparameter_tuning</a:t>
            </a:r>
            <a:r>
              <a:rPr lang="de-CH" sz="1800">
                <a:latin typeface="Arial" panose="020B0604020202020204" pitchFamily="34" charset="0"/>
                <a:cs typeface="Arial" panose="020B0604020202020204" pitchFamily="34" charset="0"/>
              </a:rPr>
              <a:t> </a:t>
            </a:r>
            <a:r>
              <a:rPr lang="de-CH" sz="1800" err="1">
                <a:latin typeface="Arial" panose="020B0604020202020204" pitchFamily="34" charset="0"/>
                <a:cs typeface="Arial" panose="020B0604020202020204" pitchFamily="34" charset="0"/>
              </a:rPr>
              <a:t>script</a:t>
            </a:r>
            <a:r>
              <a:rPr lang="de-CH" sz="1800">
                <a:latin typeface="Arial" panose="020B0604020202020204" pitchFamily="34" charset="0"/>
                <a:cs typeface="Arial" panose="020B0604020202020204" pitchFamily="34" charset="0"/>
              </a:rPr>
              <a:t> (EO)</a:t>
            </a:r>
          </a:p>
          <a:p>
            <a:pPr marL="804863" lvl="1" indent="-290513">
              <a:buFont typeface="Wingdings" panose="05000000000000000000" pitchFamily="2" charset="2"/>
              <a:buChar char="Ø"/>
            </a:pPr>
            <a:r>
              <a:rPr lang="de-CH" sz="1800" err="1">
                <a:latin typeface="Arial" panose="020B0604020202020204" pitchFamily="34" charset="0"/>
                <a:cs typeface="Arial" panose="020B0604020202020204" pitchFamily="34" charset="0"/>
              </a:rPr>
              <a:t>Tensorboard-analyzer</a:t>
            </a:r>
            <a:r>
              <a:rPr lang="de-CH" sz="1800">
                <a:latin typeface="Arial" panose="020B0604020202020204" pitchFamily="34" charset="0"/>
                <a:cs typeface="Arial" panose="020B0604020202020204" pitchFamily="34" charset="0"/>
              </a:rPr>
              <a:t> / </a:t>
            </a:r>
            <a:r>
              <a:rPr lang="de-CH" sz="1800" err="1">
                <a:latin typeface="Arial" panose="020B0604020202020204" pitchFamily="34" charset="0"/>
                <a:cs typeface="Arial" panose="020B0604020202020204" pitchFamily="34" charset="0"/>
              </a:rPr>
              <a:t>Visualization-ad_performance</a:t>
            </a:r>
            <a:r>
              <a:rPr lang="de-CH" sz="1800">
                <a:latin typeface="Arial" panose="020B0604020202020204" pitchFamily="34" charset="0"/>
                <a:cs typeface="Arial" panose="020B0604020202020204" pitchFamily="34" charset="0"/>
              </a:rPr>
              <a:t> </a:t>
            </a:r>
            <a:r>
              <a:rPr lang="de-CH" sz="1800" err="1">
                <a:latin typeface="Arial" panose="020B0604020202020204" pitchFamily="34" charset="0"/>
                <a:cs typeface="Arial" panose="020B0604020202020204" pitchFamily="34" charset="0"/>
              </a:rPr>
              <a:t>scripts</a:t>
            </a:r>
            <a:r>
              <a:rPr lang="de-CH" sz="1800">
                <a:latin typeface="Arial" panose="020B0604020202020204" pitchFamily="34" charset="0"/>
                <a:cs typeface="Arial" panose="020B0604020202020204" pitchFamily="34" charset="0"/>
              </a:rPr>
              <a:t> (EO)</a:t>
            </a:r>
          </a:p>
          <a:p>
            <a:pPr marL="804863" lvl="1" indent="-290513">
              <a:buFont typeface="Wingdings" panose="05000000000000000000" pitchFamily="2" charset="2"/>
              <a:buChar char="Ø"/>
            </a:pPr>
            <a:r>
              <a:rPr lang="de-CH" sz="1800">
                <a:latin typeface="Arial" panose="020B0604020202020204" pitchFamily="34" charset="0"/>
                <a:cs typeface="Arial" panose="020B0604020202020204" pitchFamily="34" charset="0"/>
              </a:rPr>
              <a:t>Data </a:t>
            </a:r>
            <a:r>
              <a:rPr lang="de-CH" sz="1800" err="1">
                <a:latin typeface="Arial" panose="020B0604020202020204" pitchFamily="34" charset="0"/>
                <a:cs typeface="Arial" panose="020B0604020202020204" pitchFamily="34" charset="0"/>
              </a:rPr>
              <a:t>comparisons</a:t>
            </a:r>
            <a:r>
              <a:rPr lang="de-CH" sz="1800">
                <a:latin typeface="Arial" panose="020B0604020202020204" pitchFamily="34" charset="0"/>
                <a:cs typeface="Arial" panose="020B0604020202020204" pitchFamily="34" charset="0"/>
              </a:rPr>
              <a:t> / </a:t>
            </a:r>
            <a:r>
              <a:rPr lang="de-CH" sz="1800" err="1">
                <a:latin typeface="Arial" panose="020B0604020202020204" pitchFamily="34" charset="0"/>
                <a:cs typeface="Arial" panose="020B0604020202020204" pitchFamily="34" charset="0"/>
              </a:rPr>
              <a:t>Conclusions</a:t>
            </a:r>
            <a:r>
              <a:rPr lang="de-CH" sz="1800">
                <a:latin typeface="Arial" panose="020B0604020202020204" pitchFamily="34" charset="0"/>
                <a:cs typeface="Arial" panose="020B0604020202020204" pitchFamily="34" charset="0"/>
              </a:rPr>
              <a:t> (EO)</a:t>
            </a:r>
            <a:br>
              <a:rPr lang="de-CH" sz="1800">
                <a:latin typeface="Arial" panose="020B0604020202020204" pitchFamily="34" charset="0"/>
                <a:cs typeface="Arial" panose="020B0604020202020204" pitchFamily="34" charset="0"/>
              </a:rPr>
            </a:br>
            <a:endParaRPr lang="de-CH" sz="1800">
              <a:latin typeface="Arial" panose="020B0604020202020204" pitchFamily="34" charset="0"/>
              <a:cs typeface="Arial" panose="020B0604020202020204" pitchFamily="34" charset="0"/>
            </a:endParaRPr>
          </a:p>
          <a:p>
            <a:pPr marL="271463" indent="-271463"/>
            <a:r>
              <a:rPr lang="de-CH" sz="2100" err="1">
                <a:latin typeface="Arial" panose="020B0604020202020204" pitchFamily="34" charset="0"/>
                <a:cs typeface="Arial" panose="020B0604020202020204" pitchFamily="34" charset="0"/>
              </a:rPr>
              <a:t>Lessons-Learned</a:t>
            </a:r>
            <a:r>
              <a:rPr lang="de-CH" sz="2100">
                <a:latin typeface="Arial" panose="020B0604020202020204" pitchFamily="34" charset="0"/>
                <a:cs typeface="Arial" panose="020B0604020202020204" pitchFamily="34" charset="0"/>
              </a:rPr>
              <a:t> / Herausforderungen (all)</a:t>
            </a:r>
          </a:p>
        </p:txBody>
      </p:sp>
    </p:spTree>
    <p:extLst>
      <p:ext uri="{BB962C8B-B14F-4D97-AF65-F5344CB8AC3E}">
        <p14:creationId xmlns:p14="http://schemas.microsoft.com/office/powerpoint/2010/main" val="1667185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FA065-59A5-6F7E-2B8F-ADE24FDDC6C0}"/>
              </a:ext>
            </a:extLst>
          </p:cNvPr>
          <p:cNvSpPr>
            <a:spLocks noGrp="1"/>
          </p:cNvSpPr>
          <p:nvPr>
            <p:ph type="title"/>
          </p:nvPr>
        </p:nvSpPr>
        <p:spPr/>
        <p:txBody>
          <a:bodyPr>
            <a:normAutofit fontScale="90000"/>
          </a:bodyPr>
          <a:lstStyle/>
          <a:p>
            <a:r>
              <a:rPr lang="en-US"/>
              <a:t>Comparison: </a:t>
            </a:r>
            <a:br>
              <a:rPr lang="en-US"/>
            </a:br>
            <a:r>
              <a:rPr lang="en-US"/>
              <a:t>Our data vs "Ilja simple data"</a:t>
            </a:r>
          </a:p>
        </p:txBody>
      </p:sp>
      <p:sp>
        <p:nvSpPr>
          <p:cNvPr id="3" name="Inhaltsplatzhalter 2">
            <a:extLst>
              <a:ext uri="{FF2B5EF4-FFF2-40B4-BE49-F238E27FC236}">
                <a16:creationId xmlns:a16="http://schemas.microsoft.com/office/drawing/2014/main" id="{E0D99F1E-6D58-9A22-642C-62F8A850F195}"/>
              </a:ext>
            </a:extLst>
          </p:cNvPr>
          <p:cNvSpPr>
            <a:spLocks noGrp="1"/>
          </p:cNvSpPr>
          <p:nvPr>
            <p:ph idx="1"/>
          </p:nvPr>
        </p:nvSpPr>
        <p:spPr/>
        <p:txBody>
          <a:bodyPr/>
          <a:lstStyle/>
          <a:p>
            <a:endParaRPr lang="de-CH"/>
          </a:p>
        </p:txBody>
      </p:sp>
      <p:pic>
        <p:nvPicPr>
          <p:cNvPr id="4" name="Picture 3">
            <a:extLst>
              <a:ext uri="{FF2B5EF4-FFF2-40B4-BE49-F238E27FC236}">
                <a16:creationId xmlns:a16="http://schemas.microsoft.com/office/drawing/2014/main" id="{C9E5B45E-524C-F56D-974F-9EED2CDCBFFF}"/>
              </a:ext>
            </a:extLst>
          </p:cNvPr>
          <p:cNvPicPr>
            <a:picLocks noChangeAspect="1"/>
          </p:cNvPicPr>
          <p:nvPr/>
        </p:nvPicPr>
        <p:blipFill>
          <a:blip r:embed="rId3"/>
          <a:srcRect l="25000" t="19194" r="26268" b="5200"/>
          <a:stretch/>
        </p:blipFill>
        <p:spPr>
          <a:xfrm>
            <a:off x="673652" y="1981877"/>
            <a:ext cx="5223569" cy="4552597"/>
          </a:xfrm>
          <a:prstGeom prst="rect">
            <a:avLst/>
          </a:prstGeom>
        </p:spPr>
      </p:pic>
      <p:pic>
        <p:nvPicPr>
          <p:cNvPr id="5" name="Picture 4">
            <a:extLst>
              <a:ext uri="{FF2B5EF4-FFF2-40B4-BE49-F238E27FC236}">
                <a16:creationId xmlns:a16="http://schemas.microsoft.com/office/drawing/2014/main" id="{F19F18E6-149B-1FA3-1E75-7C65AE2BA0C1}"/>
              </a:ext>
            </a:extLst>
          </p:cNvPr>
          <p:cNvPicPr>
            <a:picLocks noChangeAspect="1"/>
          </p:cNvPicPr>
          <p:nvPr/>
        </p:nvPicPr>
        <p:blipFill>
          <a:blip r:embed="rId4"/>
          <a:srcRect l="24819" t="20000" r="26449" b="4355"/>
          <a:stretch/>
        </p:blipFill>
        <p:spPr>
          <a:xfrm>
            <a:off x="6140175" y="1970834"/>
            <a:ext cx="5223580" cy="4555277"/>
          </a:xfrm>
          <a:prstGeom prst="rect">
            <a:avLst/>
          </a:prstGeom>
        </p:spPr>
      </p:pic>
    </p:spTree>
    <p:extLst>
      <p:ext uri="{BB962C8B-B14F-4D97-AF65-F5344CB8AC3E}">
        <p14:creationId xmlns:p14="http://schemas.microsoft.com/office/powerpoint/2010/main" val="4253941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34C2B-7518-CFA6-75C9-89C0F4ABFB99}"/>
              </a:ext>
            </a:extLst>
          </p:cNvPr>
          <p:cNvSpPr>
            <a:spLocks noGrp="1"/>
          </p:cNvSpPr>
          <p:nvPr>
            <p:ph type="title"/>
          </p:nvPr>
        </p:nvSpPr>
        <p:spPr/>
        <p:txBody>
          <a:bodyPr>
            <a:normAutofit fontScale="90000"/>
          </a:bodyPr>
          <a:lstStyle/>
          <a:p>
            <a:r>
              <a:rPr lang="en-US"/>
              <a:t>Comparison: </a:t>
            </a:r>
            <a:br>
              <a:rPr lang="en-US"/>
            </a:br>
            <a:r>
              <a:rPr lang="en-US"/>
              <a:t>Our data vs "Ilja simple data"</a:t>
            </a:r>
          </a:p>
        </p:txBody>
      </p:sp>
      <p:sp>
        <p:nvSpPr>
          <p:cNvPr id="3" name="Inhaltsplatzhalter 2">
            <a:extLst>
              <a:ext uri="{FF2B5EF4-FFF2-40B4-BE49-F238E27FC236}">
                <a16:creationId xmlns:a16="http://schemas.microsoft.com/office/drawing/2014/main" id="{CC450A02-1136-CAFA-14E6-D9262BE1A2F3}"/>
              </a:ext>
            </a:extLst>
          </p:cNvPr>
          <p:cNvSpPr>
            <a:spLocks noGrp="1"/>
          </p:cNvSpPr>
          <p:nvPr>
            <p:ph idx="1"/>
          </p:nvPr>
        </p:nvSpPr>
        <p:spPr/>
        <p:txBody>
          <a:bodyPr/>
          <a:lstStyle/>
          <a:p>
            <a:endParaRPr lang="de-CH"/>
          </a:p>
        </p:txBody>
      </p:sp>
      <p:pic>
        <p:nvPicPr>
          <p:cNvPr id="4" name="Picture 3">
            <a:extLst>
              <a:ext uri="{FF2B5EF4-FFF2-40B4-BE49-F238E27FC236}">
                <a16:creationId xmlns:a16="http://schemas.microsoft.com/office/drawing/2014/main" id="{8B232823-462A-D259-857F-9FD345844B46}"/>
              </a:ext>
            </a:extLst>
          </p:cNvPr>
          <p:cNvPicPr>
            <a:picLocks noChangeAspect="1"/>
          </p:cNvPicPr>
          <p:nvPr/>
        </p:nvPicPr>
        <p:blipFill>
          <a:blip r:embed="rId3"/>
          <a:srcRect t="10950" r="170" b="4187"/>
          <a:stretch/>
        </p:blipFill>
        <p:spPr>
          <a:xfrm>
            <a:off x="6320925" y="1874668"/>
            <a:ext cx="5381782" cy="4833282"/>
          </a:xfrm>
          <a:prstGeom prst="rect">
            <a:avLst/>
          </a:prstGeom>
        </p:spPr>
      </p:pic>
      <p:pic>
        <p:nvPicPr>
          <p:cNvPr id="5" name="Picture 4">
            <a:extLst>
              <a:ext uri="{FF2B5EF4-FFF2-40B4-BE49-F238E27FC236}">
                <a16:creationId xmlns:a16="http://schemas.microsoft.com/office/drawing/2014/main" id="{1C8EB221-AE7B-BFC6-DD0F-C4451FE3EF68}"/>
              </a:ext>
            </a:extLst>
          </p:cNvPr>
          <p:cNvPicPr>
            <a:picLocks noChangeAspect="1"/>
          </p:cNvPicPr>
          <p:nvPr/>
        </p:nvPicPr>
        <p:blipFill>
          <a:blip r:embed="rId4"/>
          <a:srcRect t="10950" r="170" b="4187"/>
          <a:stretch/>
        </p:blipFill>
        <p:spPr>
          <a:xfrm>
            <a:off x="401621" y="1874668"/>
            <a:ext cx="5381781" cy="4833314"/>
          </a:xfrm>
          <a:prstGeom prst="rect">
            <a:avLst/>
          </a:prstGeom>
        </p:spPr>
      </p:pic>
    </p:spTree>
    <p:extLst>
      <p:ext uri="{BB962C8B-B14F-4D97-AF65-F5344CB8AC3E}">
        <p14:creationId xmlns:p14="http://schemas.microsoft.com/office/powerpoint/2010/main" val="4097558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45D89-B7F2-16AE-F623-4E3171A8A2BF}"/>
              </a:ext>
            </a:extLst>
          </p:cNvPr>
          <p:cNvSpPr>
            <a:spLocks noGrp="1"/>
          </p:cNvSpPr>
          <p:nvPr>
            <p:ph type="title"/>
          </p:nvPr>
        </p:nvSpPr>
        <p:spPr/>
        <p:txBody>
          <a:bodyPr>
            <a:normAutofit fontScale="90000"/>
          </a:bodyPr>
          <a:lstStyle/>
          <a:p>
            <a:r>
              <a:rPr lang="en-US"/>
              <a:t>Which keywords </a:t>
            </a:r>
            <a:br>
              <a:rPr lang="en-US"/>
            </a:br>
            <a:r>
              <a:rPr lang="en-US"/>
              <a:t>to invest in?</a:t>
            </a:r>
          </a:p>
        </p:txBody>
      </p:sp>
      <p:sp>
        <p:nvSpPr>
          <p:cNvPr id="3" name="Inhaltsplatzhalter 2">
            <a:extLst>
              <a:ext uri="{FF2B5EF4-FFF2-40B4-BE49-F238E27FC236}">
                <a16:creationId xmlns:a16="http://schemas.microsoft.com/office/drawing/2014/main" id="{A8CFD032-81B3-CF6D-CEC3-19F31C0C17E9}"/>
              </a:ext>
            </a:extLst>
          </p:cNvPr>
          <p:cNvSpPr>
            <a:spLocks noGrp="1"/>
          </p:cNvSpPr>
          <p:nvPr>
            <p:ph idx="1"/>
          </p:nvPr>
        </p:nvSpPr>
        <p:spPr/>
        <p:txBody>
          <a:bodyPr/>
          <a:lstStyle/>
          <a:p>
            <a:endParaRPr lang="de-CH"/>
          </a:p>
        </p:txBody>
      </p:sp>
      <p:pic>
        <p:nvPicPr>
          <p:cNvPr id="4" name="Picture 3">
            <a:extLst>
              <a:ext uri="{FF2B5EF4-FFF2-40B4-BE49-F238E27FC236}">
                <a16:creationId xmlns:a16="http://schemas.microsoft.com/office/drawing/2014/main" id="{A2AEAA5E-0E36-3296-ED14-CAFA33BE1C90}"/>
              </a:ext>
            </a:extLst>
          </p:cNvPr>
          <p:cNvPicPr>
            <a:picLocks noChangeAspect="1"/>
          </p:cNvPicPr>
          <p:nvPr/>
        </p:nvPicPr>
        <p:blipFill>
          <a:blip r:embed="rId3"/>
          <a:srcRect l="17254" t="13204" r="18208" b="1610"/>
          <a:stretch/>
        </p:blipFill>
        <p:spPr>
          <a:xfrm>
            <a:off x="266738" y="1875980"/>
            <a:ext cx="6133191" cy="4792872"/>
          </a:xfrm>
          <a:prstGeom prst="rect">
            <a:avLst/>
          </a:prstGeom>
        </p:spPr>
      </p:pic>
      <p:pic>
        <p:nvPicPr>
          <p:cNvPr id="5" name="Picture 4">
            <a:extLst>
              <a:ext uri="{FF2B5EF4-FFF2-40B4-BE49-F238E27FC236}">
                <a16:creationId xmlns:a16="http://schemas.microsoft.com/office/drawing/2014/main" id="{168892E9-6DD3-C4D3-4489-47A31613D0EC}"/>
              </a:ext>
            </a:extLst>
          </p:cNvPr>
          <p:cNvPicPr>
            <a:picLocks noChangeAspect="1"/>
          </p:cNvPicPr>
          <p:nvPr/>
        </p:nvPicPr>
        <p:blipFill>
          <a:blip r:embed="rId4"/>
          <a:srcRect l="21735" t="9823" r="22974" b="6602"/>
          <a:stretch/>
        </p:blipFill>
        <p:spPr>
          <a:xfrm>
            <a:off x="6561520" y="1920154"/>
            <a:ext cx="5260187" cy="4704532"/>
          </a:xfrm>
          <a:prstGeom prst="rect">
            <a:avLst/>
          </a:prstGeom>
        </p:spPr>
      </p:pic>
    </p:spTree>
    <p:extLst>
      <p:ext uri="{BB962C8B-B14F-4D97-AF65-F5344CB8AC3E}">
        <p14:creationId xmlns:p14="http://schemas.microsoft.com/office/powerpoint/2010/main" val="1809895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C3904C-1F7E-F5DF-074A-1CDE599343F9}"/>
              </a:ext>
            </a:extLst>
          </p:cNvPr>
          <p:cNvSpPr>
            <a:spLocks noGrp="1"/>
          </p:cNvSpPr>
          <p:nvPr>
            <p:ph type="title"/>
          </p:nvPr>
        </p:nvSpPr>
        <p:spPr/>
        <p:txBody>
          <a:bodyPr>
            <a:noAutofit/>
          </a:bodyPr>
          <a:lstStyle/>
          <a:p>
            <a:r>
              <a:rPr lang="de-DE" sz="3200" err="1"/>
              <a:t>Lessons</a:t>
            </a:r>
            <a:r>
              <a:rPr lang="de-DE" sz="3200"/>
              <a:t> </a:t>
            </a:r>
            <a:r>
              <a:rPr lang="de-DE" sz="3200" err="1"/>
              <a:t>Learned</a:t>
            </a:r>
            <a:r>
              <a:rPr lang="de-DE" sz="3200"/>
              <a:t> / Herausforderungen (MAC)</a:t>
            </a:r>
          </a:p>
        </p:txBody>
      </p:sp>
      <p:sp>
        <p:nvSpPr>
          <p:cNvPr id="3" name="Inhaltsplatzhalter 2">
            <a:extLst>
              <a:ext uri="{FF2B5EF4-FFF2-40B4-BE49-F238E27FC236}">
                <a16:creationId xmlns:a16="http://schemas.microsoft.com/office/drawing/2014/main" id="{C36ED55D-A46B-C013-F26E-FC15F9AA5695}"/>
              </a:ext>
            </a:extLst>
          </p:cNvPr>
          <p:cNvSpPr>
            <a:spLocks noGrp="1"/>
          </p:cNvSpPr>
          <p:nvPr>
            <p:ph idx="1"/>
          </p:nvPr>
        </p:nvSpPr>
        <p:spPr/>
        <p:txBody>
          <a:bodyPr vert="horz" lIns="91440" tIns="45720" rIns="91440" bIns="45720" rtlCol="0" anchor="t">
            <a:normAutofit/>
          </a:bodyPr>
          <a:lstStyle/>
          <a:p>
            <a:r>
              <a:rPr lang="de-DE" sz="2400"/>
              <a:t>Erfahrungen in einem „realen“ Business-Projekt</a:t>
            </a:r>
            <a:br>
              <a:rPr lang="de-DE" sz="2400"/>
            </a:br>
            <a:r>
              <a:rPr lang="de-DE" sz="2400">
                <a:sym typeface="Wingdings" panose="05000000000000000000" pitchFamily="2" charset="2"/>
              </a:rPr>
              <a:t> von der Idee via Daten und Training zur Analyse</a:t>
            </a:r>
            <a:br>
              <a:rPr lang="de-DE" sz="2400">
                <a:sym typeface="Wingdings" panose="05000000000000000000" pitchFamily="2" charset="2"/>
              </a:rPr>
            </a:br>
            <a:endParaRPr lang="de-DE" sz="2400"/>
          </a:p>
          <a:p>
            <a:r>
              <a:rPr lang="de-DE" sz="2400"/>
              <a:t>Daten: Gewisse offene Fragen hinsichtlich Datenqualität</a:t>
            </a:r>
            <a:br>
              <a:rPr lang="de-DE" sz="2400"/>
            </a:br>
            <a:endParaRPr lang="de-DE" sz="2400"/>
          </a:p>
          <a:p>
            <a:r>
              <a:rPr lang="de-DE" sz="2400" err="1"/>
              <a:t>TorchRL</a:t>
            </a:r>
            <a:r>
              <a:rPr lang="de-DE" sz="2400"/>
              <a:t> Library</a:t>
            </a:r>
            <a:br>
              <a:rPr lang="de-DE" sz="2400"/>
            </a:br>
            <a:endParaRPr lang="de-DE" sz="2400"/>
          </a:p>
          <a:p>
            <a:r>
              <a:rPr lang="de-DE" sz="2400"/>
              <a:t>Fehlendes Knowhow über "Digital Advertising" aufgebaut</a:t>
            </a:r>
          </a:p>
        </p:txBody>
      </p:sp>
    </p:spTree>
    <p:extLst>
      <p:ext uri="{BB962C8B-B14F-4D97-AF65-F5344CB8AC3E}">
        <p14:creationId xmlns:p14="http://schemas.microsoft.com/office/powerpoint/2010/main" val="725311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AD391A-2756-2CE4-02D8-EC03D6553F23}"/>
              </a:ext>
            </a:extLst>
          </p:cNvPr>
          <p:cNvSpPr>
            <a:spLocks noGrp="1"/>
          </p:cNvSpPr>
          <p:nvPr>
            <p:ph type="title"/>
          </p:nvPr>
        </p:nvSpPr>
        <p:spPr/>
        <p:txBody>
          <a:bodyPr/>
          <a:lstStyle/>
          <a:p>
            <a:r>
              <a:rPr lang="de-CH"/>
              <a:t>GitHub- / </a:t>
            </a:r>
            <a:r>
              <a:rPr lang="de-CH" err="1"/>
              <a:t>Colab</a:t>
            </a:r>
            <a:r>
              <a:rPr lang="de-CH"/>
              <a:t>-Link</a:t>
            </a:r>
          </a:p>
        </p:txBody>
      </p:sp>
      <p:sp>
        <p:nvSpPr>
          <p:cNvPr id="3" name="Inhaltsplatzhalter 2">
            <a:extLst>
              <a:ext uri="{FF2B5EF4-FFF2-40B4-BE49-F238E27FC236}">
                <a16:creationId xmlns:a16="http://schemas.microsoft.com/office/drawing/2014/main" id="{67CE35D7-8618-2A9B-8D11-FAC5AB6F6CFE}"/>
              </a:ext>
            </a:extLst>
          </p:cNvPr>
          <p:cNvSpPr>
            <a:spLocks noGrp="1"/>
          </p:cNvSpPr>
          <p:nvPr>
            <p:ph idx="1"/>
          </p:nvPr>
        </p:nvSpPr>
        <p:spPr/>
        <p:txBody>
          <a:bodyPr>
            <a:normAutofit/>
          </a:bodyPr>
          <a:lstStyle/>
          <a:p>
            <a:r>
              <a:rPr lang="nb-NO" sz="2800">
                <a:hlinkClick r:id="rId2"/>
              </a:rPr>
              <a:t>Digital Advertising «Gruppe 2» on GitHub</a:t>
            </a:r>
            <a:endParaRPr lang="nb-NO" sz="2800"/>
          </a:p>
          <a:p>
            <a:r>
              <a:rPr lang="de-CH" sz="2800" err="1">
                <a:hlinkClick r:id="rId3"/>
              </a:rPr>
              <a:t>Colab</a:t>
            </a:r>
            <a:r>
              <a:rPr lang="de-CH" sz="2800">
                <a:hlinkClick r:id="rId3"/>
              </a:rPr>
              <a:t>-Notebook</a:t>
            </a:r>
            <a:endParaRPr lang="de-CH" sz="2800"/>
          </a:p>
        </p:txBody>
      </p:sp>
    </p:spTree>
    <p:extLst>
      <p:ext uri="{BB962C8B-B14F-4D97-AF65-F5344CB8AC3E}">
        <p14:creationId xmlns:p14="http://schemas.microsoft.com/office/powerpoint/2010/main" val="1988179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p:spPr>
        <p:txBody>
          <a:bodyPr spcFirstLastPara="1" vert="horz" wrap="square" lIns="121900" tIns="121900" rIns="121900" bIns="121900" rtlCol="0" anchor="t" anchorCtr="0">
            <a:normAutofit/>
          </a:bodyPr>
          <a:lstStyle/>
          <a:p>
            <a:r>
              <a:rPr lang="de" sz="2800">
                <a:latin typeface="Arial"/>
                <a:cs typeface="Arial"/>
              </a:rPr>
              <a:t>Einführung – Business Case (MAC)</a:t>
            </a:r>
            <a:endParaRPr lang="en-US" sz="2800">
              <a:latin typeface="Arial"/>
              <a:cs typeface="Arial"/>
            </a:endParaRPr>
          </a:p>
        </p:txBody>
      </p:sp>
      <p:sp>
        <p:nvSpPr>
          <p:cNvPr id="61" name="Google Shape;61;p14"/>
          <p:cNvSpPr txBox="1">
            <a:spLocks noGrp="1"/>
          </p:cNvSpPr>
          <p:nvPr>
            <p:ph idx="1"/>
          </p:nvPr>
        </p:nvSpPr>
        <p:spPr>
          <a:xfrm>
            <a:off x="618284" y="1750141"/>
            <a:ext cx="11276535" cy="4621160"/>
          </a:xfrm>
          <a:prstGeom prst="rect">
            <a:avLst/>
          </a:prstGeom>
        </p:spPr>
        <p:txBody>
          <a:bodyPr spcFirstLastPara="1" vert="horz" wrap="square" lIns="121900" tIns="121900" rIns="121900" bIns="121900" rtlCol="0" anchor="t" anchorCtr="0">
            <a:normAutofit/>
          </a:bodyPr>
          <a:lstStyle/>
          <a:p>
            <a:pPr marL="0" indent="0">
              <a:lnSpc>
                <a:spcPct val="100000"/>
              </a:lnSpc>
              <a:buNone/>
            </a:pPr>
            <a:r>
              <a:rPr lang="de-DE" sz="1800" b="1">
                <a:latin typeface="Arial"/>
                <a:cs typeface="Arial"/>
              </a:rPr>
              <a:t>Einführung</a:t>
            </a:r>
          </a:p>
          <a:p>
            <a:pPr marL="239395" indent="-245110">
              <a:lnSpc>
                <a:spcPct val="100000"/>
              </a:lnSpc>
              <a:buSzPts val="1400"/>
            </a:pPr>
            <a:r>
              <a:rPr lang="de-DE" sz="1600">
                <a:latin typeface="Arial"/>
                <a:cs typeface="Arial"/>
              </a:rPr>
              <a:t>Datenbasierte Budgetallokation (10% des vorhandenen Bargeldes) dank Einsatz von KI bzw. Reinforcement Learning </a:t>
            </a:r>
          </a:p>
          <a:p>
            <a:pPr marL="239395" indent="-245110">
              <a:lnSpc>
                <a:spcPct val="100000"/>
              </a:lnSpc>
              <a:buSzPts val="1400"/>
            </a:pPr>
            <a:r>
              <a:rPr lang="de-DE" sz="1600">
                <a:latin typeface="Arial"/>
                <a:cs typeface="Arial"/>
              </a:rPr>
              <a:t>Von der Datenaufbereitung via Modell-Training zur fundierten Analyse und Verständnis</a:t>
            </a:r>
            <a:br>
              <a:rPr lang="de-DE" sz="1600">
                <a:latin typeface="Arial"/>
                <a:cs typeface="Arial"/>
              </a:rPr>
            </a:br>
            <a:endParaRPr lang="de-DE" sz="1600">
              <a:latin typeface="Arial"/>
              <a:cs typeface="Arial"/>
            </a:endParaRPr>
          </a:p>
          <a:p>
            <a:pPr marL="0" indent="0">
              <a:lnSpc>
                <a:spcPct val="100000"/>
              </a:lnSpc>
              <a:spcBef>
                <a:spcPts val="1333"/>
              </a:spcBef>
              <a:buNone/>
            </a:pPr>
            <a:r>
              <a:rPr lang="de-DE" sz="1800" b="1">
                <a:latin typeface="Arial"/>
                <a:cs typeface="Arial"/>
              </a:rPr>
              <a:t>Business Case</a:t>
            </a:r>
            <a:endParaRPr lang="de-DE" sz="1800">
              <a:latin typeface="Arial"/>
              <a:cs typeface="Arial"/>
            </a:endParaRPr>
          </a:p>
          <a:p>
            <a:pPr marL="239395" indent="-245110">
              <a:lnSpc>
                <a:spcPct val="100000"/>
              </a:lnSpc>
              <a:buSzPts val="1400"/>
            </a:pPr>
            <a:r>
              <a:rPr lang="de-DE" sz="1600">
                <a:latin typeface="Arial"/>
                <a:cs typeface="Arial"/>
              </a:rPr>
              <a:t>Unter der Annahme, dass (brauchbare) Daten vorliegen, rechnen wir mit einer Umsetzungszeit von 3-4 Monaten</a:t>
            </a:r>
          </a:p>
          <a:p>
            <a:pPr marL="239395" indent="-245110">
              <a:lnSpc>
                <a:spcPct val="100000"/>
              </a:lnSpc>
              <a:buSzPts val="1400"/>
            </a:pPr>
            <a:r>
              <a:rPr lang="de-DE" sz="1600">
                <a:latin typeface="Arial"/>
                <a:cs typeface="Arial"/>
              </a:rPr>
              <a:t>Danke einer Effektivitätssteigerung des ROAS um 20% erhalten wir einen positiven ROI nach 12 Monaten</a:t>
            </a:r>
            <a:br>
              <a:rPr lang="de-DE" sz="1600">
                <a:latin typeface="Arial"/>
                <a:cs typeface="Arial"/>
              </a:rPr>
            </a:br>
            <a:br>
              <a:rPr lang="de-DE" sz="1600">
                <a:latin typeface="Arial"/>
                <a:cs typeface="Arial"/>
              </a:rPr>
            </a:br>
            <a:endParaRPr lang="de-DE" sz="1600">
              <a:latin typeface="Arial"/>
              <a:cs typeface="Arial"/>
            </a:endParaRPr>
          </a:p>
          <a:p>
            <a:pPr marL="239395" indent="-245110">
              <a:lnSpc>
                <a:spcPct val="100000"/>
              </a:lnSpc>
              <a:buSzPts val="1400"/>
            </a:pPr>
            <a:r>
              <a:rPr lang="de-DE" sz="1600">
                <a:latin typeface="Arial"/>
                <a:cs typeface="Arial"/>
              </a:rPr>
              <a:t>Mögliche Herausforderungen / Abhängigkeiten</a:t>
            </a:r>
          </a:p>
          <a:p>
            <a:pPr marL="772781" lvl="1" indent="-245110">
              <a:buSzPts val="1400"/>
            </a:pPr>
            <a:r>
              <a:rPr lang="de-DE" sz="1600">
                <a:latin typeface="Arial"/>
                <a:cs typeface="Arial"/>
              </a:rPr>
              <a:t>Messbarkeit / Zuordnung der Effektivitätssteigerung</a:t>
            </a:r>
          </a:p>
          <a:p>
            <a:pPr marL="772781" lvl="1" indent="-245110">
              <a:buSzPts val="1400"/>
            </a:pPr>
            <a:r>
              <a:rPr lang="de-DE" sz="1600">
                <a:latin typeface="Arial"/>
                <a:cs typeface="Arial"/>
              </a:rPr>
              <a:t>Produktions- / Lieferzeiten</a:t>
            </a:r>
          </a:p>
          <a:p>
            <a:pPr marL="772781" lvl="1" indent="-245110">
              <a:buSzPts val="1400"/>
            </a:pPr>
            <a:r>
              <a:rPr lang="de-DE" sz="1600">
                <a:latin typeface="Arial"/>
                <a:cs typeface="Arial"/>
              </a:rPr>
              <a:t>Sonstiges (z.B. Landingpage-Qualität, andere Keywords …)</a:t>
            </a:r>
            <a:br>
              <a:rPr lang="de-DE" sz="1600">
                <a:latin typeface="Arial"/>
                <a:cs typeface="Arial"/>
              </a:rPr>
            </a:br>
            <a:endParaRPr lang="de-DE" sz="1600">
              <a:latin typeface="Arial"/>
              <a:cs typeface="Arial"/>
            </a:endParaRPr>
          </a:p>
          <a:p>
            <a:pPr marL="239395" indent="-245110">
              <a:lnSpc>
                <a:spcPct val="100000"/>
              </a:lnSpc>
              <a:buClr>
                <a:srgbClr val="93C47D"/>
              </a:buClr>
              <a:buSzPts val="1400"/>
            </a:pPr>
            <a:endParaRPr lang="de-DE" sz="1600">
              <a:solidFill>
                <a:srgbClr val="93C47D"/>
              </a:solidFill>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C9C104-5050-3501-E758-AFB83EA0248B}"/>
              </a:ext>
            </a:extLst>
          </p:cNvPr>
          <p:cNvSpPr>
            <a:spLocks noGrp="1"/>
          </p:cNvSpPr>
          <p:nvPr>
            <p:ph type="title"/>
          </p:nvPr>
        </p:nvSpPr>
        <p:spPr/>
        <p:txBody>
          <a:bodyPr>
            <a:normAutofit/>
          </a:bodyPr>
          <a:lstStyle/>
          <a:p>
            <a:r>
              <a:rPr lang="de-CH" sz="2800" err="1">
                <a:latin typeface="Arial" panose="020B0604020202020204" pitchFamily="34" charset="0"/>
                <a:cs typeface="Arial" panose="020B0604020202020204" pitchFamily="34" charset="0"/>
              </a:rPr>
              <a:t>Optimizing</a:t>
            </a:r>
            <a:r>
              <a:rPr lang="de-CH" sz="2800">
                <a:latin typeface="Arial" panose="020B0604020202020204" pitchFamily="34" charset="0"/>
                <a:cs typeface="Arial" panose="020B0604020202020204" pitchFamily="34" charset="0"/>
              </a:rPr>
              <a:t> </a:t>
            </a:r>
            <a:r>
              <a:rPr lang="de-CH" sz="2800" err="1">
                <a:latin typeface="Arial" panose="020B0604020202020204" pitchFamily="34" charset="0"/>
                <a:cs typeface="Arial" panose="020B0604020202020204" pitchFamily="34" charset="0"/>
              </a:rPr>
              <a:t>is</a:t>
            </a:r>
            <a:r>
              <a:rPr lang="de-CH" sz="2800">
                <a:latin typeface="Arial" panose="020B0604020202020204" pitchFamily="34" charset="0"/>
                <a:cs typeface="Arial" panose="020B0604020202020204" pitchFamily="34" charset="0"/>
              </a:rPr>
              <a:t> all </a:t>
            </a:r>
            <a:r>
              <a:rPr lang="de-CH" sz="2800" err="1">
                <a:latin typeface="Arial" panose="020B0604020202020204" pitchFamily="34" charset="0"/>
                <a:cs typeface="Arial" panose="020B0604020202020204" pitchFamily="34" charset="0"/>
              </a:rPr>
              <a:t>we</a:t>
            </a:r>
            <a:r>
              <a:rPr lang="de-CH" sz="2800">
                <a:latin typeface="Arial" panose="020B0604020202020204" pitchFamily="34" charset="0"/>
                <a:cs typeface="Arial" panose="020B0604020202020204" pitchFamily="34" charset="0"/>
              </a:rPr>
              <a:t> </a:t>
            </a:r>
            <a:r>
              <a:rPr lang="de-CH" sz="2800" err="1">
                <a:latin typeface="Arial" panose="020B0604020202020204" pitchFamily="34" charset="0"/>
                <a:cs typeface="Arial" panose="020B0604020202020204" pitchFamily="34" charset="0"/>
              </a:rPr>
              <a:t>need</a:t>
            </a:r>
            <a:endParaRPr lang="de-CH" sz="280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06BF94FD-9F5E-9702-C897-F733002570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153" y="1948740"/>
            <a:ext cx="5807175" cy="2960520"/>
          </a:xfrm>
          <a:prstGeom prst="rect">
            <a:avLst/>
          </a:prstGeom>
          <a:noFill/>
          <a:ln>
            <a:solidFill>
              <a:schemeClr val="accent3"/>
            </a:solidFill>
          </a:ln>
          <a:extLst>
            <a:ext uri="{909E8E84-426E-40DD-AFC4-6F175D3DCCD1}">
              <a14:hiddenFill xmlns:a14="http://schemas.microsoft.com/office/drawing/2010/main">
                <a:solidFill>
                  <a:srgbClr val="FFFFFF"/>
                </a:solidFill>
              </a14:hiddenFill>
            </a:ext>
          </a:extLst>
        </p:spPr>
      </p:pic>
      <p:sp>
        <p:nvSpPr>
          <p:cNvPr id="4" name="Ellipse 3">
            <a:extLst>
              <a:ext uri="{FF2B5EF4-FFF2-40B4-BE49-F238E27FC236}">
                <a16:creationId xmlns:a16="http://schemas.microsoft.com/office/drawing/2014/main" id="{B2C0742B-DA4B-A6D5-0518-F4E083A85F47}"/>
              </a:ext>
            </a:extLst>
          </p:cNvPr>
          <p:cNvSpPr/>
          <p:nvPr/>
        </p:nvSpPr>
        <p:spPr>
          <a:xfrm>
            <a:off x="3878580" y="2301240"/>
            <a:ext cx="1943576" cy="1295400"/>
          </a:xfrm>
          <a:prstGeom prst="ellipse">
            <a:avLst/>
          </a:prstGeom>
          <a:solidFill>
            <a:srgbClr val="0282FF">
              <a:alpha val="14000"/>
            </a:srgbClr>
          </a:solidFill>
          <a:ln w="63500">
            <a:solidFill>
              <a:srgbClr val="4F81B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Rechteck 2">
            <a:extLst>
              <a:ext uri="{FF2B5EF4-FFF2-40B4-BE49-F238E27FC236}">
                <a16:creationId xmlns:a16="http://schemas.microsoft.com/office/drawing/2014/main" id="{CE0D686E-75C3-B955-D8F5-2D35C9AC386C}"/>
              </a:ext>
            </a:extLst>
          </p:cNvPr>
          <p:cNvSpPr/>
          <p:nvPr/>
        </p:nvSpPr>
        <p:spPr>
          <a:xfrm>
            <a:off x="7505701" y="3689604"/>
            <a:ext cx="4189688" cy="22077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t>Wir optimieren den Umsatz, der durch Werbeausgaben generiert wird, im Verhältnis zu den Kosten dieser Werbung.</a:t>
            </a:r>
            <a:endParaRPr lang="de-CH"/>
          </a:p>
        </p:txBody>
      </p:sp>
      <p:cxnSp>
        <p:nvCxnSpPr>
          <p:cNvPr id="8" name="Verbinder: gewinkelt 7">
            <a:extLst>
              <a:ext uri="{FF2B5EF4-FFF2-40B4-BE49-F238E27FC236}">
                <a16:creationId xmlns:a16="http://schemas.microsoft.com/office/drawing/2014/main" id="{5CEDEF8A-A853-B815-8E57-013111C08E38}"/>
              </a:ext>
            </a:extLst>
          </p:cNvPr>
          <p:cNvCxnSpPr>
            <a:cxnSpLocks/>
            <a:stCxn id="4" idx="6"/>
            <a:endCxn id="3" idx="0"/>
          </p:cNvCxnSpPr>
          <p:nvPr/>
        </p:nvCxnSpPr>
        <p:spPr>
          <a:xfrm>
            <a:off x="5822156" y="2948940"/>
            <a:ext cx="3778389" cy="740664"/>
          </a:xfrm>
          <a:prstGeom prst="bentConnector2">
            <a:avLst/>
          </a:prstGeom>
          <a:ln w="57150">
            <a:solidFill>
              <a:srgbClr val="4F81BD"/>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8275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Verbinder: gewinkelt 21">
            <a:extLst>
              <a:ext uri="{FF2B5EF4-FFF2-40B4-BE49-F238E27FC236}">
                <a16:creationId xmlns:a16="http://schemas.microsoft.com/office/drawing/2014/main" id="{CE7E95D6-9D4C-3F48-8231-F9F487119DFA}"/>
              </a:ext>
            </a:extLst>
          </p:cNvPr>
          <p:cNvCxnSpPr>
            <a:cxnSpLocks/>
            <a:endCxn id="5" idx="1"/>
          </p:cNvCxnSpPr>
          <p:nvPr/>
        </p:nvCxnSpPr>
        <p:spPr>
          <a:xfrm rot="16200000" flipV="1">
            <a:off x="3831564" y="3339772"/>
            <a:ext cx="4679725" cy="351125"/>
          </a:xfrm>
          <a:prstGeom prst="bentConnector4">
            <a:avLst>
              <a:gd name="adj1" fmla="val -2974"/>
              <a:gd name="adj2" fmla="val 206224"/>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Rechteck 3">
            <a:extLst>
              <a:ext uri="{FF2B5EF4-FFF2-40B4-BE49-F238E27FC236}">
                <a16:creationId xmlns:a16="http://schemas.microsoft.com/office/drawing/2014/main" id="{1EC8FEDA-0235-7615-3E21-4FA5FE7F1FD5}"/>
              </a:ext>
            </a:extLst>
          </p:cNvPr>
          <p:cNvSpPr/>
          <p:nvPr/>
        </p:nvSpPr>
        <p:spPr>
          <a:xfrm>
            <a:off x="5861876" y="5834571"/>
            <a:ext cx="2054983" cy="538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a:latin typeface="Arial" panose="020B0604020202020204" pitchFamily="34" charset="0"/>
                <a:cs typeface="Arial" panose="020B0604020202020204" pitchFamily="34" charset="0"/>
              </a:rPr>
              <a:t>Umgebung</a:t>
            </a:r>
          </a:p>
        </p:txBody>
      </p:sp>
      <p:sp>
        <p:nvSpPr>
          <p:cNvPr id="5" name="Rechteck 4">
            <a:extLst>
              <a:ext uri="{FF2B5EF4-FFF2-40B4-BE49-F238E27FC236}">
                <a16:creationId xmlns:a16="http://schemas.microsoft.com/office/drawing/2014/main" id="{95D1B4EA-1AFE-1A72-6813-EFD37129D819}"/>
              </a:ext>
            </a:extLst>
          </p:cNvPr>
          <p:cNvSpPr/>
          <p:nvPr/>
        </p:nvSpPr>
        <p:spPr>
          <a:xfrm>
            <a:off x="5995863" y="906265"/>
            <a:ext cx="2054983" cy="5384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a:latin typeface="Arial" panose="020B0604020202020204" pitchFamily="34" charset="0"/>
                <a:cs typeface="Arial" panose="020B0604020202020204" pitchFamily="34" charset="0"/>
              </a:rPr>
              <a:t>Agent</a:t>
            </a:r>
          </a:p>
        </p:txBody>
      </p:sp>
      <p:cxnSp>
        <p:nvCxnSpPr>
          <p:cNvPr id="7" name="Verbinder: gewinkelt 6">
            <a:extLst>
              <a:ext uri="{FF2B5EF4-FFF2-40B4-BE49-F238E27FC236}">
                <a16:creationId xmlns:a16="http://schemas.microsoft.com/office/drawing/2014/main" id="{BA4A7356-1243-3A54-50DE-DE69A66C70B3}"/>
              </a:ext>
            </a:extLst>
          </p:cNvPr>
          <p:cNvCxnSpPr>
            <a:cxnSpLocks/>
            <a:stCxn id="5" idx="3"/>
            <a:endCxn id="4" idx="3"/>
          </p:cNvCxnSpPr>
          <p:nvPr/>
        </p:nvCxnSpPr>
        <p:spPr>
          <a:xfrm flipH="1">
            <a:off x="7916859" y="1175472"/>
            <a:ext cx="133987" cy="4928306"/>
          </a:xfrm>
          <a:prstGeom prst="bentConnector3">
            <a:avLst>
              <a:gd name="adj1" fmla="val -1325536"/>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feld 15">
            <a:extLst>
              <a:ext uri="{FF2B5EF4-FFF2-40B4-BE49-F238E27FC236}">
                <a16:creationId xmlns:a16="http://schemas.microsoft.com/office/drawing/2014/main" id="{06725A01-CCE4-1B09-21DC-3F05EE81D385}"/>
              </a:ext>
            </a:extLst>
          </p:cNvPr>
          <p:cNvSpPr txBox="1"/>
          <p:nvPr/>
        </p:nvSpPr>
        <p:spPr>
          <a:xfrm>
            <a:off x="9855220" y="1175471"/>
            <a:ext cx="2997582" cy="769441"/>
          </a:xfrm>
          <a:prstGeom prst="rect">
            <a:avLst/>
          </a:prstGeom>
          <a:noFill/>
        </p:spPr>
        <p:txBody>
          <a:bodyPr wrap="square" rtlCol="0">
            <a:spAutoFit/>
          </a:bodyPr>
          <a:lstStyle/>
          <a:p>
            <a:r>
              <a:rPr lang="de-CH" b="1">
                <a:latin typeface="Arial" panose="020B0604020202020204" pitchFamily="34" charset="0"/>
                <a:cs typeface="Arial" panose="020B0604020202020204" pitchFamily="34" charset="0"/>
              </a:rPr>
              <a:t>Aktion (</a:t>
            </a:r>
            <a:r>
              <a:rPr lang="de-CH" b="1" err="1">
                <a:latin typeface="Arial" panose="020B0604020202020204" pitchFamily="34" charset="0"/>
                <a:cs typeface="Arial" panose="020B0604020202020204" pitchFamily="34" charset="0"/>
              </a:rPr>
              <a:t>action</a:t>
            </a:r>
            <a:r>
              <a:rPr lang="de-CH" b="1">
                <a:latin typeface="Arial" panose="020B0604020202020204" pitchFamily="34" charset="0"/>
                <a:cs typeface="Arial" panose="020B0604020202020204" pitchFamily="34" charset="0"/>
              </a:rPr>
              <a:t> (A</a:t>
            </a:r>
            <a:r>
              <a:rPr lang="de-CH" b="1" baseline="-25000">
                <a:latin typeface="Arial" panose="020B0604020202020204" pitchFamily="34" charset="0"/>
                <a:cs typeface="Arial" panose="020B0604020202020204" pitchFamily="34" charset="0"/>
              </a:rPr>
              <a:t>t</a:t>
            </a:r>
            <a:r>
              <a:rPr lang="de-CH" b="1">
                <a:latin typeface="Arial" panose="020B0604020202020204" pitchFamily="34" charset="0"/>
                <a:cs typeface="Arial" panose="020B0604020202020204" pitchFamily="34" charset="0"/>
              </a:rPr>
              <a:t>))</a:t>
            </a:r>
          </a:p>
          <a:p>
            <a:pPr marL="108000" indent="-108000">
              <a:spcAft>
                <a:spcPts val="1200"/>
              </a:spcAft>
              <a:buFontTx/>
              <a:buChar char="-"/>
            </a:pPr>
            <a:r>
              <a:rPr lang="de-CH" sz="1300" i="1">
                <a:solidFill>
                  <a:srgbClr val="4F81BD"/>
                </a:solidFill>
                <a:latin typeface="Arial" panose="020B0604020202020204" pitchFamily="34" charset="0"/>
                <a:cs typeface="Arial" panose="020B0604020202020204" pitchFamily="34" charset="0"/>
              </a:rPr>
              <a:t>1 Keyword kaufen/bieten</a:t>
            </a:r>
            <a:br>
              <a:rPr lang="de-CH" sz="1300" i="1">
                <a:solidFill>
                  <a:srgbClr val="4F81BD"/>
                </a:solidFill>
                <a:latin typeface="Arial" panose="020B0604020202020204" pitchFamily="34" charset="0"/>
                <a:cs typeface="Arial" panose="020B0604020202020204" pitchFamily="34" charset="0"/>
              </a:rPr>
            </a:br>
            <a:r>
              <a:rPr lang="de-CH" sz="1300" i="1">
                <a:solidFill>
                  <a:srgbClr val="4F81BD"/>
                </a:solidFill>
                <a:latin typeface="Arial" panose="020B0604020202020204" pitchFamily="34" charset="0"/>
                <a:cs typeface="Arial" panose="020B0604020202020204" pitchFamily="34" charset="0"/>
              </a:rPr>
              <a:t>oder nichts tun</a:t>
            </a:r>
            <a:endParaRPr lang="de-CH" sz="1600">
              <a:latin typeface="Arial" panose="020B0604020202020204" pitchFamily="34" charset="0"/>
              <a:cs typeface="Arial" panose="020B0604020202020204" pitchFamily="34" charset="0"/>
            </a:endParaRPr>
          </a:p>
        </p:txBody>
      </p:sp>
      <p:sp>
        <p:nvSpPr>
          <p:cNvPr id="17" name="Textfeld 16">
            <a:extLst>
              <a:ext uri="{FF2B5EF4-FFF2-40B4-BE49-F238E27FC236}">
                <a16:creationId xmlns:a16="http://schemas.microsoft.com/office/drawing/2014/main" id="{5885EE25-941B-B8AB-B6C3-3CCA65456573}"/>
              </a:ext>
            </a:extLst>
          </p:cNvPr>
          <p:cNvSpPr txBox="1"/>
          <p:nvPr/>
        </p:nvSpPr>
        <p:spPr>
          <a:xfrm>
            <a:off x="5715356" y="1874041"/>
            <a:ext cx="3366627" cy="3308598"/>
          </a:xfrm>
          <a:prstGeom prst="rect">
            <a:avLst/>
          </a:prstGeom>
          <a:noFill/>
        </p:spPr>
        <p:txBody>
          <a:bodyPr wrap="none" rtlCol="0">
            <a:spAutoFit/>
          </a:bodyPr>
          <a:lstStyle/>
          <a:p>
            <a:r>
              <a:rPr lang="de-CH" b="1">
                <a:latin typeface="Arial" panose="020B0604020202020204" pitchFamily="34" charset="0"/>
                <a:cs typeface="Arial" panose="020B0604020202020204" pitchFamily="34" charset="0"/>
              </a:rPr>
              <a:t>Belohnung (</a:t>
            </a:r>
            <a:r>
              <a:rPr lang="de-CH" b="1" err="1">
                <a:latin typeface="Arial" panose="020B0604020202020204" pitchFamily="34" charset="0"/>
                <a:cs typeface="Arial" panose="020B0604020202020204" pitchFamily="34" charset="0"/>
              </a:rPr>
              <a:t>reward</a:t>
            </a:r>
            <a:r>
              <a:rPr lang="de-CH" b="1">
                <a:latin typeface="Arial" panose="020B0604020202020204" pitchFamily="34" charset="0"/>
                <a:cs typeface="Arial" panose="020B0604020202020204" pitchFamily="34" charset="0"/>
              </a:rPr>
              <a:t> (</a:t>
            </a:r>
            <a:r>
              <a:rPr lang="de-CH" b="1" err="1">
                <a:latin typeface="Arial" panose="020B0604020202020204" pitchFamily="34" charset="0"/>
                <a:cs typeface="Arial" panose="020B0604020202020204" pitchFamily="34" charset="0"/>
              </a:rPr>
              <a:t>R</a:t>
            </a:r>
            <a:r>
              <a:rPr lang="de-CH" b="1" baseline="-25000" err="1">
                <a:latin typeface="Arial" panose="020B0604020202020204" pitchFamily="34" charset="0"/>
                <a:cs typeface="Arial" panose="020B0604020202020204" pitchFamily="34" charset="0"/>
              </a:rPr>
              <a:t>t</a:t>
            </a:r>
            <a:r>
              <a:rPr lang="de-CH" b="1">
                <a:latin typeface="Arial" panose="020B0604020202020204" pitchFamily="34" charset="0"/>
                <a:cs typeface="Arial" panose="020B0604020202020204" pitchFamily="34" charset="0"/>
              </a:rPr>
              <a:t>))</a:t>
            </a:r>
          </a:p>
          <a:p>
            <a:pPr marL="108000" indent="-108000">
              <a:spcAft>
                <a:spcPts val="1200"/>
              </a:spcAft>
              <a:buFontTx/>
              <a:buChar char="-"/>
            </a:pPr>
            <a:r>
              <a:rPr lang="de-CH" sz="1300" i="1">
                <a:solidFill>
                  <a:srgbClr val="4F81BD"/>
                </a:solidFill>
                <a:latin typeface="Arial" panose="020B0604020202020204" pitchFamily="34" charset="0"/>
                <a:cs typeface="Arial" panose="020B0604020202020204" pitchFamily="34" charset="0"/>
              </a:rPr>
              <a:t>ROAS-basiert: </a:t>
            </a:r>
            <a:r>
              <a:rPr lang="de-CH" sz="1300" i="1" err="1">
                <a:solidFill>
                  <a:srgbClr val="4F81BD"/>
                </a:solidFill>
                <a:latin typeface="Arial" panose="020B0604020202020204" pitchFamily="34" charset="0"/>
                <a:cs typeface="Arial" panose="020B0604020202020204" pitchFamily="34" charset="0"/>
              </a:rPr>
              <a:t>ad_roas</a:t>
            </a:r>
            <a:r>
              <a:rPr lang="de-CH" sz="1300" i="1">
                <a:solidFill>
                  <a:srgbClr val="4F81BD"/>
                </a:solidFill>
                <a:latin typeface="Arial" panose="020B0604020202020204" pitchFamily="34" charset="0"/>
                <a:cs typeface="Arial" panose="020B0604020202020204" pitchFamily="34" charset="0"/>
              </a:rPr>
              <a:t> </a:t>
            </a:r>
            <a:br>
              <a:rPr lang="de-CH" sz="1300" i="1">
                <a:solidFill>
                  <a:srgbClr val="4F81BD"/>
                </a:solidFill>
                <a:latin typeface="Arial" panose="020B0604020202020204" pitchFamily="34" charset="0"/>
                <a:cs typeface="Arial" panose="020B0604020202020204" pitchFamily="34" charset="0"/>
              </a:rPr>
            </a:br>
            <a:r>
              <a:rPr lang="de-CH" sz="1300" i="1">
                <a:solidFill>
                  <a:srgbClr val="4F81BD"/>
                </a:solidFill>
                <a:latin typeface="Arial" panose="020B0604020202020204" pitchFamily="34" charset="0"/>
                <a:cs typeface="Arial" panose="020B0604020202020204" pitchFamily="34" charset="0"/>
                <a:sym typeface="Wingdings" panose="05000000000000000000" pitchFamily="2" charset="2"/>
              </a:rPr>
              <a:t></a:t>
            </a:r>
            <a:r>
              <a:rPr lang="de-CH" sz="1300" i="1">
                <a:solidFill>
                  <a:srgbClr val="4F81BD"/>
                </a:solidFill>
                <a:latin typeface="Arial" panose="020B0604020202020204" pitchFamily="34" charset="0"/>
                <a:cs typeface="Arial" panose="020B0604020202020204" pitchFamily="34" charset="0"/>
              </a:rPr>
              <a:t> maximiere Return on Ad </a:t>
            </a:r>
            <a:r>
              <a:rPr lang="de-CH" sz="1300" i="1" err="1">
                <a:solidFill>
                  <a:srgbClr val="4F81BD"/>
                </a:solidFill>
                <a:latin typeface="Arial" panose="020B0604020202020204" pitchFamily="34" charset="0"/>
                <a:cs typeface="Arial" panose="020B0604020202020204" pitchFamily="34" charset="0"/>
              </a:rPr>
              <a:t>Spend</a:t>
            </a:r>
            <a:br>
              <a:rPr lang="de-CH" sz="1300">
                <a:solidFill>
                  <a:schemeClr val="accent6">
                    <a:lumMod val="75000"/>
                  </a:schemeClr>
                </a:solidFill>
                <a:latin typeface="Arial" panose="020B0604020202020204" pitchFamily="34" charset="0"/>
                <a:cs typeface="Arial" panose="020B0604020202020204" pitchFamily="34" charset="0"/>
              </a:rPr>
            </a:br>
            <a:br>
              <a:rPr lang="de-CH" sz="1300">
                <a:latin typeface="Arial" panose="020B0604020202020204" pitchFamily="34" charset="0"/>
                <a:cs typeface="Arial" panose="020B0604020202020204" pitchFamily="34" charset="0"/>
              </a:rPr>
            </a:br>
            <a:r>
              <a:rPr lang="de-CH" sz="1300">
                <a:latin typeface="Arial" panose="020B0604020202020204" pitchFamily="34" charset="0"/>
                <a:cs typeface="Arial" panose="020B0604020202020204" pitchFamily="34" charset="0"/>
              </a:rPr>
              <a:t> </a:t>
            </a:r>
          </a:p>
          <a:p>
            <a:pPr marL="108000" indent="-108000">
              <a:spcAft>
                <a:spcPts val="1200"/>
              </a:spcAft>
              <a:buFontTx/>
              <a:buChar char="-"/>
            </a:pPr>
            <a:endParaRPr lang="de-CH" sz="1100">
              <a:latin typeface="Arial" panose="020B0604020202020204" pitchFamily="34" charset="0"/>
              <a:cs typeface="Arial" panose="020B0604020202020204" pitchFamily="34" charset="0"/>
            </a:endParaRPr>
          </a:p>
          <a:p>
            <a:pPr marL="108000" indent="-108000">
              <a:spcAft>
                <a:spcPts val="1200"/>
              </a:spcAft>
              <a:buFontTx/>
              <a:buChar char="-"/>
            </a:pPr>
            <a:r>
              <a:rPr lang="de-CH" sz="1100">
                <a:latin typeface="Arial" panose="020B0604020202020204" pitchFamily="34" charset="0"/>
                <a:cs typeface="Arial" panose="020B0604020202020204" pitchFamily="34" charset="0"/>
              </a:rPr>
              <a:t>Kosteneffizienz: </a:t>
            </a:r>
            <a:r>
              <a:rPr lang="de-CH" sz="1100" err="1">
                <a:latin typeface="Arial" panose="020B0604020202020204" pitchFamily="34" charset="0"/>
                <a:cs typeface="Arial" panose="020B0604020202020204" pitchFamily="34" charset="0"/>
              </a:rPr>
              <a:t>ad_conversions</a:t>
            </a:r>
            <a:r>
              <a:rPr lang="de-CH" sz="1100">
                <a:latin typeface="Arial" panose="020B0604020202020204" pitchFamily="34" charset="0"/>
                <a:cs typeface="Arial" panose="020B0604020202020204" pitchFamily="34" charset="0"/>
              </a:rPr>
              <a:t> / </a:t>
            </a:r>
            <a:r>
              <a:rPr lang="de-CH" sz="1100" err="1">
                <a:latin typeface="Arial" panose="020B0604020202020204" pitchFamily="34" charset="0"/>
                <a:cs typeface="Arial" panose="020B0604020202020204" pitchFamily="34" charset="0"/>
              </a:rPr>
              <a:t>ad_spend</a:t>
            </a:r>
            <a:br>
              <a:rPr lang="de-CH" sz="1100">
                <a:latin typeface="Arial" panose="020B0604020202020204" pitchFamily="34" charset="0"/>
                <a:cs typeface="Arial" panose="020B0604020202020204" pitchFamily="34" charset="0"/>
              </a:rPr>
            </a:br>
            <a:r>
              <a:rPr lang="de-CH" sz="1100">
                <a:latin typeface="Arial" panose="020B0604020202020204" pitchFamily="34" charset="0"/>
                <a:cs typeface="Arial" panose="020B0604020202020204" pitchFamily="34" charset="0"/>
                <a:sym typeface="Wingdings" panose="05000000000000000000" pitchFamily="2" charset="2"/>
              </a:rPr>
              <a:t> </a:t>
            </a:r>
            <a:r>
              <a:rPr lang="de-CH" sz="1100">
                <a:latin typeface="Arial" panose="020B0604020202020204" pitchFamily="34" charset="0"/>
                <a:cs typeface="Arial" panose="020B0604020202020204" pitchFamily="34" charset="0"/>
              </a:rPr>
              <a:t>maximieren </a:t>
            </a:r>
            <a:r>
              <a:rPr lang="de-CH" sz="1100" err="1">
                <a:latin typeface="Arial" panose="020B0604020202020204" pitchFamily="34" charset="0"/>
                <a:cs typeface="Arial" panose="020B0604020202020204" pitchFamily="34" charset="0"/>
              </a:rPr>
              <a:t>Conversions</a:t>
            </a:r>
            <a:r>
              <a:rPr lang="de-CH" sz="1100">
                <a:latin typeface="Arial" panose="020B0604020202020204" pitchFamily="34" charset="0"/>
                <a:cs typeface="Arial" panose="020B0604020202020204" pitchFamily="34" charset="0"/>
              </a:rPr>
              <a:t> pro Ausgabeeinheit </a:t>
            </a:r>
            <a:br>
              <a:rPr lang="de-CH" sz="1100">
                <a:latin typeface="Arial" panose="020B0604020202020204" pitchFamily="34" charset="0"/>
                <a:cs typeface="Arial" panose="020B0604020202020204" pitchFamily="34" charset="0"/>
              </a:rPr>
            </a:br>
            <a:endParaRPr lang="de-CH" sz="1100">
              <a:latin typeface="Arial" panose="020B0604020202020204" pitchFamily="34" charset="0"/>
              <a:cs typeface="Arial" panose="020B0604020202020204" pitchFamily="34" charset="0"/>
            </a:endParaRPr>
          </a:p>
          <a:p>
            <a:pPr marL="108000" indent="-108000">
              <a:spcAft>
                <a:spcPts val="1200"/>
              </a:spcAft>
              <a:buFontTx/>
              <a:buChar char="-"/>
            </a:pPr>
            <a:r>
              <a:rPr lang="de-CH" sz="1100">
                <a:latin typeface="Arial" panose="020B0604020202020204" pitchFamily="34" charset="0"/>
                <a:cs typeface="Arial" panose="020B0604020202020204" pitchFamily="34" charset="0"/>
              </a:rPr>
              <a:t>Kombination: 0.6 * </a:t>
            </a:r>
            <a:r>
              <a:rPr lang="de-CH" sz="1100" err="1">
                <a:latin typeface="Arial" panose="020B0604020202020204" pitchFamily="34" charset="0"/>
                <a:cs typeface="Arial" panose="020B0604020202020204" pitchFamily="34" charset="0"/>
              </a:rPr>
              <a:t>ad_roas</a:t>
            </a:r>
            <a:r>
              <a:rPr lang="de-CH" sz="1100">
                <a:latin typeface="Arial" panose="020B0604020202020204" pitchFamily="34" charset="0"/>
                <a:cs typeface="Arial" panose="020B0604020202020204" pitchFamily="34" charset="0"/>
              </a:rPr>
              <a:t> + 0.4 * </a:t>
            </a:r>
            <a:r>
              <a:rPr lang="de-CH" sz="1100" err="1">
                <a:latin typeface="Arial" panose="020B0604020202020204" pitchFamily="34" charset="0"/>
                <a:cs typeface="Arial" panose="020B0604020202020204" pitchFamily="34" charset="0"/>
              </a:rPr>
              <a:t>organic_clicks</a:t>
            </a:r>
            <a:br>
              <a:rPr lang="de-CH" sz="1100">
                <a:latin typeface="Arial" panose="020B0604020202020204" pitchFamily="34" charset="0"/>
                <a:cs typeface="Arial" panose="020B0604020202020204" pitchFamily="34" charset="0"/>
              </a:rPr>
            </a:br>
            <a:r>
              <a:rPr lang="de-CH" sz="1100">
                <a:latin typeface="Arial" panose="020B0604020202020204" pitchFamily="34" charset="0"/>
                <a:cs typeface="Arial" panose="020B0604020202020204" pitchFamily="34" charset="0"/>
                <a:sym typeface="Wingdings" panose="05000000000000000000" pitchFamily="2" charset="2"/>
              </a:rPr>
              <a:t> </a:t>
            </a:r>
            <a:r>
              <a:rPr lang="de-CH" sz="1100">
                <a:latin typeface="Arial" panose="020B0604020202020204" pitchFamily="34" charset="0"/>
                <a:cs typeface="Arial" panose="020B0604020202020204" pitchFamily="34" charset="0"/>
              </a:rPr>
              <a:t>Vergangene Investition zahlt sich aus</a:t>
            </a:r>
            <a:br>
              <a:rPr lang="de-CH" sz="1100">
                <a:latin typeface="Arial" panose="020B0604020202020204" pitchFamily="34" charset="0"/>
                <a:cs typeface="Arial" panose="020B0604020202020204" pitchFamily="34" charset="0"/>
              </a:rPr>
            </a:br>
            <a:endParaRPr lang="de-CH" sz="1100">
              <a:latin typeface="Arial" panose="020B0604020202020204" pitchFamily="34" charset="0"/>
              <a:cs typeface="Arial" panose="020B0604020202020204" pitchFamily="34" charset="0"/>
            </a:endParaRPr>
          </a:p>
          <a:p>
            <a:pPr marL="108000" indent="-108000">
              <a:spcAft>
                <a:spcPts val="1200"/>
              </a:spcAft>
              <a:buFontTx/>
              <a:buChar char="-"/>
            </a:pPr>
            <a:r>
              <a:rPr lang="de-CH" sz="1100">
                <a:latin typeface="Arial" panose="020B0604020202020204" pitchFamily="34" charset="0"/>
                <a:cs typeface="Arial" panose="020B0604020202020204" pitchFamily="34" charset="0"/>
              </a:rPr>
              <a:t>Nur «Organisches» Ranking: </a:t>
            </a:r>
            <a:r>
              <a:rPr lang="de-CH" sz="1100" err="1">
                <a:latin typeface="Arial" panose="020B0604020202020204" pitchFamily="34" charset="0"/>
                <a:cs typeface="Arial" panose="020B0604020202020204" pitchFamily="34" charset="0"/>
              </a:rPr>
              <a:t>organic_ctr</a:t>
            </a:r>
            <a:br>
              <a:rPr lang="de-CH" sz="1100">
                <a:latin typeface="Arial" panose="020B0604020202020204" pitchFamily="34" charset="0"/>
                <a:cs typeface="Arial" panose="020B0604020202020204" pitchFamily="34" charset="0"/>
              </a:rPr>
            </a:br>
            <a:r>
              <a:rPr lang="de-CH" sz="1100">
                <a:latin typeface="Arial" panose="020B0604020202020204" pitchFamily="34" charset="0"/>
                <a:cs typeface="Arial" panose="020B0604020202020204" pitchFamily="34" charset="0"/>
                <a:sym typeface="Wingdings" panose="05000000000000000000" pitchFamily="2" charset="2"/>
              </a:rPr>
              <a:t> </a:t>
            </a:r>
            <a:r>
              <a:rPr lang="de-CH" sz="1100">
                <a:latin typeface="Arial" panose="020B0604020202020204" pitchFamily="34" charset="0"/>
                <a:cs typeface="Arial" panose="020B0604020202020204" pitchFamily="34" charset="0"/>
              </a:rPr>
              <a:t>Vergangene Investition zahlt sich aus</a:t>
            </a:r>
          </a:p>
        </p:txBody>
      </p:sp>
      <p:cxnSp>
        <p:nvCxnSpPr>
          <p:cNvPr id="25" name="Verbinder: gewinkelt 24">
            <a:extLst>
              <a:ext uri="{FF2B5EF4-FFF2-40B4-BE49-F238E27FC236}">
                <a16:creationId xmlns:a16="http://schemas.microsoft.com/office/drawing/2014/main" id="{D08666B7-A902-D9D7-1CF6-731CF9A79CEB}"/>
              </a:ext>
            </a:extLst>
          </p:cNvPr>
          <p:cNvCxnSpPr>
            <a:cxnSpLocks/>
            <a:stCxn id="4" idx="1"/>
          </p:cNvCxnSpPr>
          <p:nvPr/>
        </p:nvCxnSpPr>
        <p:spPr>
          <a:xfrm rot="10800000" flipH="1">
            <a:off x="5861876" y="885642"/>
            <a:ext cx="484114" cy="5218137"/>
          </a:xfrm>
          <a:prstGeom prst="bentConnector4">
            <a:avLst>
              <a:gd name="adj1" fmla="val -661297"/>
              <a:gd name="adj2" fmla="val 109762"/>
            </a:avLst>
          </a:prstGeom>
          <a:ln>
            <a:tailEnd type="triangle"/>
          </a:ln>
        </p:spPr>
        <p:style>
          <a:lnRef idx="2">
            <a:schemeClr val="accent1"/>
          </a:lnRef>
          <a:fillRef idx="0">
            <a:schemeClr val="accent1"/>
          </a:fillRef>
          <a:effectRef idx="1">
            <a:schemeClr val="accent1"/>
          </a:effectRef>
          <a:fontRef idx="minor">
            <a:schemeClr val="tx1"/>
          </a:fontRef>
        </p:style>
      </p:cxnSp>
      <p:sp>
        <p:nvSpPr>
          <p:cNvPr id="78" name="Textfeld 77">
            <a:extLst>
              <a:ext uri="{FF2B5EF4-FFF2-40B4-BE49-F238E27FC236}">
                <a16:creationId xmlns:a16="http://schemas.microsoft.com/office/drawing/2014/main" id="{EA5368C9-ECCA-F9A5-16FB-081DC7B40171}"/>
              </a:ext>
            </a:extLst>
          </p:cNvPr>
          <p:cNvSpPr txBox="1"/>
          <p:nvPr/>
        </p:nvSpPr>
        <p:spPr>
          <a:xfrm>
            <a:off x="2731057" y="1075346"/>
            <a:ext cx="2600648" cy="5247590"/>
          </a:xfrm>
          <a:prstGeom prst="rect">
            <a:avLst/>
          </a:prstGeom>
          <a:noFill/>
        </p:spPr>
        <p:txBody>
          <a:bodyPr wrap="none" rtlCol="0">
            <a:spAutoFit/>
          </a:bodyPr>
          <a:lstStyle/>
          <a:p>
            <a:r>
              <a:rPr lang="de-CH" b="1">
                <a:latin typeface="Arial" panose="020B0604020202020204" pitchFamily="34" charset="0"/>
                <a:cs typeface="Arial" panose="020B0604020202020204" pitchFamily="34" charset="0"/>
              </a:rPr>
              <a:t>Zustand (</a:t>
            </a:r>
            <a:r>
              <a:rPr lang="de-CH" b="1" err="1">
                <a:latin typeface="Arial" panose="020B0604020202020204" pitchFamily="34" charset="0"/>
                <a:cs typeface="Arial" panose="020B0604020202020204" pitchFamily="34" charset="0"/>
              </a:rPr>
              <a:t>state</a:t>
            </a:r>
            <a:r>
              <a:rPr lang="de-CH" b="1">
                <a:latin typeface="Arial" panose="020B0604020202020204" pitchFamily="34" charset="0"/>
                <a:cs typeface="Arial" panose="020B0604020202020204" pitchFamily="34" charset="0"/>
              </a:rPr>
              <a:t> (S</a:t>
            </a:r>
            <a:r>
              <a:rPr lang="de-CH" b="1" baseline="-25000">
                <a:latin typeface="Arial" panose="020B0604020202020204" pitchFamily="34" charset="0"/>
                <a:cs typeface="Arial" panose="020B0604020202020204" pitchFamily="34" charset="0"/>
              </a:rPr>
              <a:t>t</a:t>
            </a:r>
            <a:r>
              <a:rPr lang="de-CH" b="1">
                <a:latin typeface="Arial" panose="020B0604020202020204" pitchFamily="34" charset="0"/>
                <a:cs typeface="Arial" panose="020B0604020202020204" pitchFamily="34" charset="0"/>
              </a:rPr>
              <a:t>))</a:t>
            </a:r>
            <a:endParaRPr lang="de-CH">
              <a:latin typeface="Arial" panose="020B0604020202020204" pitchFamily="34" charset="0"/>
              <a:cs typeface="Arial" panose="020B0604020202020204" pitchFamily="34" charset="0"/>
            </a:endParaRPr>
          </a:p>
          <a:p>
            <a:pPr marL="285750" indent="-285750">
              <a:buFontTx/>
              <a:buChar char="-"/>
            </a:pPr>
            <a:endParaRPr lang="de-CH" sz="1300">
              <a:latin typeface="Arial" panose="020B0604020202020204" pitchFamily="34" charset="0"/>
              <a:cs typeface="Arial" panose="020B0604020202020204" pitchFamily="34" charset="0"/>
            </a:endParaRPr>
          </a:p>
          <a:p>
            <a:pPr marL="108000" indent="-108000">
              <a:buFontTx/>
              <a:buChar char="-"/>
            </a:pPr>
            <a:r>
              <a:rPr lang="de-CH" sz="1300" i="1">
                <a:solidFill>
                  <a:srgbClr val="4F81BD"/>
                </a:solidFill>
                <a:latin typeface="Arial" panose="020B0604020202020204" pitchFamily="34" charset="0"/>
                <a:cs typeface="Arial" panose="020B0604020202020204" pitchFamily="34" charset="0"/>
              </a:rPr>
              <a:t>Vorhandenes «Bargeld» (cash)</a:t>
            </a:r>
          </a:p>
          <a:p>
            <a:pPr marL="108000" indent="-108000">
              <a:buFontTx/>
              <a:buChar char="-"/>
            </a:pPr>
            <a:r>
              <a:rPr lang="de-CH" sz="1300" i="1">
                <a:solidFill>
                  <a:srgbClr val="4F81BD"/>
                </a:solidFill>
                <a:latin typeface="Arial" panose="020B0604020202020204" pitchFamily="34" charset="0"/>
                <a:cs typeface="Arial" panose="020B0604020202020204" pitchFamily="34" charset="0"/>
              </a:rPr>
              <a:t>«Holdings» - aktive </a:t>
            </a:r>
            <a:r>
              <a:rPr lang="de-CH" sz="1300" i="1" err="1">
                <a:solidFill>
                  <a:srgbClr val="4F81BD"/>
                </a:solidFill>
                <a:latin typeface="Arial" panose="020B0604020202020204" pitchFamily="34" charset="0"/>
                <a:cs typeface="Arial" panose="020B0604020202020204" pitchFamily="34" charset="0"/>
              </a:rPr>
              <a:t>keywords</a:t>
            </a:r>
            <a:endParaRPr lang="de-CH" sz="1300" i="1">
              <a:solidFill>
                <a:srgbClr val="4F81BD"/>
              </a:solidFill>
              <a:latin typeface="Arial" panose="020B0604020202020204" pitchFamily="34" charset="0"/>
              <a:cs typeface="Arial" panose="020B0604020202020204" pitchFamily="34" charset="0"/>
            </a:endParaRPr>
          </a:p>
          <a:p>
            <a:pPr marL="108000" indent="-108000">
              <a:buFontTx/>
              <a:buChar char="-"/>
            </a:pPr>
            <a:endParaRPr lang="de-CH" sz="1300">
              <a:latin typeface="Arial" panose="020B0604020202020204" pitchFamily="34" charset="0"/>
              <a:cs typeface="Arial" panose="020B0604020202020204" pitchFamily="34" charset="0"/>
            </a:endParaRPr>
          </a:p>
          <a:p>
            <a:pPr marL="108000" indent="-108000">
              <a:buFontTx/>
              <a:buChar char="-"/>
            </a:pPr>
            <a:r>
              <a:rPr lang="en-US" sz="1300">
                <a:latin typeface="Arial" panose="020B0604020202020204" pitchFamily="34" charset="0"/>
                <a:cs typeface="Arial" panose="020B0604020202020204" pitchFamily="34" charset="0"/>
              </a:rPr>
              <a:t>keyword</a:t>
            </a:r>
          </a:p>
          <a:p>
            <a:pPr marL="108000" indent="-108000">
              <a:buFontTx/>
              <a:buChar char="-"/>
            </a:pPr>
            <a:r>
              <a:rPr lang="en-US" sz="1300">
                <a:latin typeface="Arial" panose="020B0604020202020204" pitchFamily="34" charset="0"/>
                <a:cs typeface="Arial" panose="020B0604020202020204" pitchFamily="34" charset="0"/>
              </a:rPr>
              <a:t>competitiveness</a:t>
            </a:r>
          </a:p>
          <a:p>
            <a:pPr marL="108000" indent="-108000">
              <a:buFontTx/>
              <a:buChar char="-"/>
            </a:pPr>
            <a:r>
              <a:rPr lang="en-US" sz="1300" err="1">
                <a:latin typeface="Arial" panose="020B0604020202020204" pitchFamily="34" charset="0"/>
                <a:cs typeface="Arial" panose="020B0604020202020204" pitchFamily="34" charset="0"/>
              </a:rPr>
              <a:t>difficulty_score</a:t>
            </a:r>
            <a:endParaRPr lang="en-US" sz="1300">
              <a:latin typeface="Arial" panose="020B0604020202020204" pitchFamily="34" charset="0"/>
              <a:cs typeface="Arial" panose="020B0604020202020204" pitchFamily="34" charset="0"/>
            </a:endParaRPr>
          </a:p>
          <a:p>
            <a:pPr marL="108000" indent="-108000">
              <a:buFontTx/>
              <a:buChar char="-"/>
            </a:pPr>
            <a:r>
              <a:rPr lang="en-US" sz="1300" err="1">
                <a:latin typeface="Arial" panose="020B0604020202020204" pitchFamily="34" charset="0"/>
                <a:cs typeface="Arial" panose="020B0604020202020204" pitchFamily="34" charset="0"/>
              </a:rPr>
              <a:t>organic_rank</a:t>
            </a:r>
            <a:endParaRPr lang="en-US" sz="1300">
              <a:latin typeface="Arial" panose="020B0604020202020204" pitchFamily="34" charset="0"/>
              <a:cs typeface="Arial" panose="020B0604020202020204" pitchFamily="34" charset="0"/>
            </a:endParaRPr>
          </a:p>
          <a:p>
            <a:pPr marL="108000" indent="-108000">
              <a:buFontTx/>
              <a:buChar char="-"/>
            </a:pPr>
            <a:r>
              <a:rPr lang="en-US" sz="1300" err="1">
                <a:latin typeface="Arial" panose="020B0604020202020204" pitchFamily="34" charset="0"/>
                <a:cs typeface="Arial" panose="020B0604020202020204" pitchFamily="34" charset="0"/>
              </a:rPr>
              <a:t>organic_clicks</a:t>
            </a:r>
            <a:endParaRPr lang="en-US" sz="1300">
              <a:latin typeface="Arial" panose="020B0604020202020204" pitchFamily="34" charset="0"/>
              <a:cs typeface="Arial" panose="020B0604020202020204" pitchFamily="34" charset="0"/>
            </a:endParaRPr>
          </a:p>
          <a:p>
            <a:pPr marL="108000" indent="-108000">
              <a:buFontTx/>
              <a:buChar char="-"/>
            </a:pPr>
            <a:r>
              <a:rPr lang="en-US" sz="1300" err="1">
                <a:latin typeface="Arial" panose="020B0604020202020204" pitchFamily="34" charset="0"/>
                <a:cs typeface="Arial" panose="020B0604020202020204" pitchFamily="34" charset="0"/>
              </a:rPr>
              <a:t>organic_ctr</a:t>
            </a:r>
            <a:endParaRPr lang="en-US" sz="1300">
              <a:latin typeface="Arial" panose="020B0604020202020204" pitchFamily="34" charset="0"/>
              <a:cs typeface="Arial" panose="020B0604020202020204" pitchFamily="34" charset="0"/>
            </a:endParaRPr>
          </a:p>
          <a:p>
            <a:pPr marL="108000" indent="-108000">
              <a:buFontTx/>
              <a:buChar char="-"/>
            </a:pPr>
            <a:r>
              <a:rPr lang="en-US" sz="1300" err="1">
                <a:latin typeface="Arial" panose="020B0604020202020204" pitchFamily="34" charset="0"/>
                <a:cs typeface="Arial" panose="020B0604020202020204" pitchFamily="34" charset="0"/>
              </a:rPr>
              <a:t>paid_clicks</a:t>
            </a:r>
            <a:endParaRPr lang="en-US" sz="1300">
              <a:latin typeface="Arial" panose="020B0604020202020204" pitchFamily="34" charset="0"/>
              <a:cs typeface="Arial" panose="020B0604020202020204" pitchFamily="34" charset="0"/>
            </a:endParaRPr>
          </a:p>
          <a:p>
            <a:pPr marL="108000" indent="-108000">
              <a:buFontTx/>
              <a:buChar char="-"/>
            </a:pPr>
            <a:r>
              <a:rPr lang="en-US" sz="1300" err="1">
                <a:latin typeface="Arial" panose="020B0604020202020204" pitchFamily="34" charset="0"/>
                <a:cs typeface="Arial" panose="020B0604020202020204" pitchFamily="34" charset="0"/>
              </a:rPr>
              <a:t>paid_ctr</a:t>
            </a:r>
            <a:endParaRPr lang="en-US" sz="1300">
              <a:latin typeface="Arial" panose="020B0604020202020204" pitchFamily="34" charset="0"/>
              <a:cs typeface="Arial" panose="020B0604020202020204" pitchFamily="34" charset="0"/>
            </a:endParaRPr>
          </a:p>
          <a:p>
            <a:pPr marL="108000" indent="-108000">
              <a:buFontTx/>
              <a:buChar char="-"/>
            </a:pPr>
            <a:r>
              <a:rPr lang="en-US" sz="1300" err="1">
                <a:latin typeface="Arial" panose="020B0604020202020204" pitchFamily="34" charset="0"/>
                <a:cs typeface="Arial" panose="020B0604020202020204" pitchFamily="34" charset="0"/>
              </a:rPr>
              <a:t>ad_spend</a:t>
            </a:r>
            <a:endParaRPr lang="en-US" sz="1300">
              <a:solidFill>
                <a:schemeClr val="accent6">
                  <a:lumMod val="75000"/>
                </a:schemeClr>
              </a:solidFill>
              <a:latin typeface="Arial" panose="020B0604020202020204" pitchFamily="34" charset="0"/>
              <a:cs typeface="Arial" panose="020B0604020202020204" pitchFamily="34" charset="0"/>
            </a:endParaRPr>
          </a:p>
          <a:p>
            <a:pPr marL="108000" indent="-108000">
              <a:buFontTx/>
              <a:buChar char="-"/>
            </a:pPr>
            <a:r>
              <a:rPr lang="en-US" sz="1300" err="1">
                <a:latin typeface="Arial" panose="020B0604020202020204" pitchFamily="34" charset="0"/>
                <a:cs typeface="Arial" panose="020B0604020202020204" pitchFamily="34" charset="0"/>
              </a:rPr>
              <a:t>ad_conversions</a:t>
            </a:r>
            <a:endParaRPr lang="en-US" sz="1300">
              <a:latin typeface="Arial" panose="020B0604020202020204" pitchFamily="34" charset="0"/>
              <a:cs typeface="Arial" panose="020B0604020202020204" pitchFamily="34" charset="0"/>
            </a:endParaRPr>
          </a:p>
          <a:p>
            <a:pPr marL="108000" indent="-108000">
              <a:buFontTx/>
              <a:buChar char="-"/>
            </a:pPr>
            <a:r>
              <a:rPr lang="en-US" sz="1300" err="1">
                <a:latin typeface="Arial" panose="020B0604020202020204" pitchFamily="34" charset="0"/>
                <a:cs typeface="Arial" panose="020B0604020202020204" pitchFamily="34" charset="0"/>
              </a:rPr>
              <a:t>ad_roas</a:t>
            </a:r>
            <a:endParaRPr lang="en-US" sz="1300">
              <a:latin typeface="Arial" panose="020B0604020202020204" pitchFamily="34" charset="0"/>
              <a:cs typeface="Arial" panose="020B0604020202020204" pitchFamily="34" charset="0"/>
            </a:endParaRPr>
          </a:p>
          <a:p>
            <a:pPr marL="108000" indent="-108000">
              <a:buFontTx/>
              <a:buChar char="-"/>
            </a:pPr>
            <a:r>
              <a:rPr lang="en-US" sz="1300" err="1">
                <a:latin typeface="Arial" panose="020B0604020202020204" pitchFamily="34" charset="0"/>
                <a:cs typeface="Arial" panose="020B0604020202020204" pitchFamily="34" charset="0"/>
              </a:rPr>
              <a:t>conversion_rate</a:t>
            </a:r>
            <a:endParaRPr lang="en-US" sz="1300">
              <a:latin typeface="Arial" panose="020B0604020202020204" pitchFamily="34" charset="0"/>
              <a:cs typeface="Arial" panose="020B0604020202020204" pitchFamily="34" charset="0"/>
            </a:endParaRPr>
          </a:p>
          <a:p>
            <a:pPr marL="108000" indent="-108000">
              <a:buFontTx/>
              <a:buChar char="-"/>
            </a:pPr>
            <a:r>
              <a:rPr lang="en-US" sz="1300" err="1">
                <a:latin typeface="Arial" panose="020B0604020202020204" pitchFamily="34" charset="0"/>
                <a:cs typeface="Arial" panose="020B0604020202020204" pitchFamily="34" charset="0"/>
              </a:rPr>
              <a:t>cost_per_click</a:t>
            </a:r>
            <a:endParaRPr lang="en-US" sz="1300">
              <a:latin typeface="Arial" panose="020B0604020202020204" pitchFamily="34" charset="0"/>
              <a:cs typeface="Arial" panose="020B0604020202020204" pitchFamily="34" charset="0"/>
            </a:endParaRPr>
          </a:p>
          <a:p>
            <a:pPr marL="108000" indent="-108000">
              <a:buFontTx/>
              <a:buChar char="-"/>
            </a:pPr>
            <a:r>
              <a:rPr lang="en-US" sz="1300" err="1">
                <a:latin typeface="Arial" panose="020B0604020202020204" pitchFamily="34" charset="0"/>
                <a:cs typeface="Arial" panose="020B0604020202020204" pitchFamily="34" charset="0"/>
              </a:rPr>
              <a:t>cost_per_acquisition</a:t>
            </a:r>
            <a:endParaRPr lang="en-US" sz="1300">
              <a:latin typeface="Arial" panose="020B0604020202020204" pitchFamily="34" charset="0"/>
              <a:cs typeface="Arial" panose="020B0604020202020204" pitchFamily="34" charset="0"/>
            </a:endParaRPr>
          </a:p>
          <a:p>
            <a:pPr marL="108000" indent="-108000">
              <a:buFontTx/>
              <a:buChar char="-"/>
            </a:pPr>
            <a:r>
              <a:rPr lang="en-US" sz="1300" err="1">
                <a:latin typeface="Arial" panose="020B0604020202020204" pitchFamily="34" charset="0"/>
                <a:cs typeface="Arial" panose="020B0604020202020204" pitchFamily="34" charset="0"/>
              </a:rPr>
              <a:t>previous_recommendation</a:t>
            </a:r>
            <a:endParaRPr lang="en-US" sz="1300">
              <a:latin typeface="Arial" panose="020B0604020202020204" pitchFamily="34" charset="0"/>
              <a:cs typeface="Arial" panose="020B0604020202020204" pitchFamily="34" charset="0"/>
            </a:endParaRPr>
          </a:p>
          <a:p>
            <a:pPr marL="108000" indent="-108000">
              <a:buFontTx/>
              <a:buChar char="-"/>
            </a:pPr>
            <a:r>
              <a:rPr lang="en-US" sz="1300" err="1">
                <a:latin typeface="Arial" panose="020B0604020202020204" pitchFamily="34" charset="0"/>
                <a:cs typeface="Arial" panose="020B0604020202020204" pitchFamily="34" charset="0"/>
              </a:rPr>
              <a:t>impression_share</a:t>
            </a:r>
            <a:endParaRPr lang="en-US" sz="1300">
              <a:latin typeface="Arial" panose="020B0604020202020204" pitchFamily="34" charset="0"/>
              <a:cs typeface="Arial" panose="020B0604020202020204" pitchFamily="34" charset="0"/>
            </a:endParaRPr>
          </a:p>
          <a:p>
            <a:pPr marL="108000" indent="-108000">
              <a:buFontTx/>
              <a:buChar char="-"/>
            </a:pPr>
            <a:r>
              <a:rPr lang="en-US" sz="1300" err="1">
                <a:latin typeface="Arial" panose="020B0604020202020204" pitchFamily="34" charset="0"/>
                <a:cs typeface="Arial" panose="020B0604020202020204" pitchFamily="34" charset="0"/>
              </a:rPr>
              <a:t>conversion_value</a:t>
            </a:r>
            <a:br>
              <a:rPr lang="en-US" sz="1300">
                <a:latin typeface="Arial" panose="020B0604020202020204" pitchFamily="34" charset="0"/>
                <a:cs typeface="Arial" panose="020B0604020202020204" pitchFamily="34" charset="0"/>
              </a:rPr>
            </a:br>
            <a:endParaRPr lang="en-US" sz="1300">
              <a:latin typeface="Arial" panose="020B0604020202020204" pitchFamily="34" charset="0"/>
              <a:cs typeface="Arial" panose="020B0604020202020204" pitchFamily="34" charset="0"/>
            </a:endParaRPr>
          </a:p>
          <a:p>
            <a:pPr marL="108000" indent="-108000">
              <a:buFontTx/>
              <a:buChar char="-"/>
            </a:pPr>
            <a:r>
              <a:rPr lang="en-US" sz="1300">
                <a:solidFill>
                  <a:schemeClr val="bg1">
                    <a:lumMod val="65000"/>
                  </a:schemeClr>
                </a:solidFill>
                <a:latin typeface="Arial" panose="020B0604020202020204" pitchFamily="34" charset="0"/>
                <a:cs typeface="Arial" panose="020B0604020202020204" pitchFamily="34" charset="0"/>
              </a:rPr>
              <a:t>done, terminated, truncated</a:t>
            </a:r>
          </a:p>
          <a:p>
            <a:pPr marL="285750" indent="-285750">
              <a:buFontTx/>
              <a:buChar char="-"/>
            </a:pPr>
            <a:endParaRPr lang="de-CH">
              <a:latin typeface="Arial" panose="020B0604020202020204" pitchFamily="34" charset="0"/>
              <a:cs typeface="Arial" panose="020B0604020202020204" pitchFamily="34" charset="0"/>
            </a:endParaRPr>
          </a:p>
        </p:txBody>
      </p:sp>
      <p:sp>
        <p:nvSpPr>
          <p:cNvPr id="83" name="Textfeld 82">
            <a:extLst>
              <a:ext uri="{FF2B5EF4-FFF2-40B4-BE49-F238E27FC236}">
                <a16:creationId xmlns:a16="http://schemas.microsoft.com/office/drawing/2014/main" id="{62880187-4E13-30E4-B977-544AB13DD199}"/>
              </a:ext>
            </a:extLst>
          </p:cNvPr>
          <p:cNvSpPr txBox="1"/>
          <p:nvPr/>
        </p:nvSpPr>
        <p:spPr>
          <a:xfrm>
            <a:off x="4449974" y="6092707"/>
            <a:ext cx="1333962" cy="307777"/>
          </a:xfrm>
          <a:prstGeom prst="rect">
            <a:avLst/>
          </a:prstGeom>
          <a:noFill/>
        </p:spPr>
        <p:txBody>
          <a:bodyPr wrap="square">
            <a:spAutoFit/>
          </a:bodyPr>
          <a:lstStyle/>
          <a:p>
            <a:r>
              <a:rPr lang="de-CH" sz="1400" b="1" err="1">
                <a:latin typeface="Arial" panose="020B0604020202020204" pitchFamily="34" charset="0"/>
                <a:cs typeface="Arial" panose="020B0604020202020204" pitchFamily="34" charset="0"/>
              </a:rPr>
              <a:t>state</a:t>
            </a:r>
            <a:r>
              <a:rPr lang="de-CH" sz="1400" b="1">
                <a:latin typeface="Arial" panose="020B0604020202020204" pitchFamily="34" charset="0"/>
                <a:cs typeface="Arial" panose="020B0604020202020204" pitchFamily="34" charset="0"/>
              </a:rPr>
              <a:t> (S</a:t>
            </a:r>
            <a:r>
              <a:rPr lang="de-CH" sz="1400" b="1" baseline="-25000">
                <a:latin typeface="Arial" panose="020B0604020202020204" pitchFamily="34" charset="0"/>
                <a:cs typeface="Arial" panose="020B0604020202020204" pitchFamily="34" charset="0"/>
              </a:rPr>
              <a:t>t+1</a:t>
            </a:r>
            <a:r>
              <a:rPr lang="de-CH" sz="1400" b="1">
                <a:latin typeface="Arial" panose="020B0604020202020204" pitchFamily="34" charset="0"/>
                <a:cs typeface="Arial" panose="020B0604020202020204" pitchFamily="34" charset="0"/>
              </a:rPr>
              <a:t>)</a:t>
            </a:r>
            <a:endParaRPr lang="de-CH" sz="1400"/>
          </a:p>
        </p:txBody>
      </p:sp>
      <p:sp>
        <p:nvSpPr>
          <p:cNvPr id="84" name="Textfeld 83">
            <a:extLst>
              <a:ext uri="{FF2B5EF4-FFF2-40B4-BE49-F238E27FC236}">
                <a16:creationId xmlns:a16="http://schemas.microsoft.com/office/drawing/2014/main" id="{092886C0-1239-7BC6-4E0B-0435A04BD6AD}"/>
              </a:ext>
            </a:extLst>
          </p:cNvPr>
          <p:cNvSpPr txBox="1"/>
          <p:nvPr/>
        </p:nvSpPr>
        <p:spPr>
          <a:xfrm>
            <a:off x="5579492" y="5411478"/>
            <a:ext cx="1333962" cy="307777"/>
          </a:xfrm>
          <a:prstGeom prst="rect">
            <a:avLst/>
          </a:prstGeom>
          <a:noFill/>
        </p:spPr>
        <p:txBody>
          <a:bodyPr wrap="square">
            <a:spAutoFit/>
          </a:bodyPr>
          <a:lstStyle/>
          <a:p>
            <a:r>
              <a:rPr lang="de-CH" sz="1400" b="1" err="1">
                <a:latin typeface="Arial" panose="020B0604020202020204" pitchFamily="34" charset="0"/>
                <a:cs typeface="Arial" panose="020B0604020202020204" pitchFamily="34" charset="0"/>
              </a:rPr>
              <a:t>reward</a:t>
            </a:r>
            <a:r>
              <a:rPr lang="de-CH" sz="1400" b="1">
                <a:latin typeface="Arial" panose="020B0604020202020204" pitchFamily="34" charset="0"/>
                <a:cs typeface="Arial" panose="020B0604020202020204" pitchFamily="34" charset="0"/>
              </a:rPr>
              <a:t> (R</a:t>
            </a:r>
            <a:r>
              <a:rPr lang="de-CH" sz="1400" b="1" baseline="-25000">
                <a:latin typeface="Arial" panose="020B0604020202020204" pitchFamily="34" charset="0"/>
                <a:cs typeface="Arial" panose="020B0604020202020204" pitchFamily="34" charset="0"/>
              </a:rPr>
              <a:t>t+1</a:t>
            </a:r>
            <a:r>
              <a:rPr lang="de-CH" sz="1400" b="1">
                <a:latin typeface="Arial" panose="020B0604020202020204" pitchFamily="34" charset="0"/>
                <a:cs typeface="Arial" panose="020B0604020202020204" pitchFamily="34" charset="0"/>
              </a:rPr>
              <a:t>)</a:t>
            </a:r>
            <a:endParaRPr lang="de-CH" sz="1400"/>
          </a:p>
        </p:txBody>
      </p:sp>
      <p:sp>
        <p:nvSpPr>
          <p:cNvPr id="85" name="Textfeld 84">
            <a:extLst>
              <a:ext uri="{FF2B5EF4-FFF2-40B4-BE49-F238E27FC236}">
                <a16:creationId xmlns:a16="http://schemas.microsoft.com/office/drawing/2014/main" id="{3182B879-FE16-AB70-FD6A-E54B72A595FC}"/>
              </a:ext>
            </a:extLst>
          </p:cNvPr>
          <p:cNvSpPr txBox="1"/>
          <p:nvPr/>
        </p:nvSpPr>
        <p:spPr>
          <a:xfrm>
            <a:off x="8472628" y="5778418"/>
            <a:ext cx="6094854" cy="307777"/>
          </a:xfrm>
          <a:prstGeom prst="rect">
            <a:avLst/>
          </a:prstGeom>
          <a:noFill/>
        </p:spPr>
        <p:txBody>
          <a:bodyPr wrap="square">
            <a:spAutoFit/>
          </a:bodyPr>
          <a:lstStyle/>
          <a:p>
            <a:r>
              <a:rPr lang="de-CH" sz="1400" b="1" err="1">
                <a:latin typeface="Arial" panose="020B0604020202020204" pitchFamily="34" charset="0"/>
                <a:cs typeface="Arial" panose="020B0604020202020204" pitchFamily="34" charset="0"/>
              </a:rPr>
              <a:t>action</a:t>
            </a:r>
            <a:r>
              <a:rPr lang="de-CH" sz="1400" b="1">
                <a:latin typeface="Arial" panose="020B0604020202020204" pitchFamily="34" charset="0"/>
                <a:cs typeface="Arial" panose="020B0604020202020204" pitchFamily="34" charset="0"/>
              </a:rPr>
              <a:t> (A</a:t>
            </a:r>
            <a:r>
              <a:rPr lang="de-CH" sz="1400" b="1" baseline="-25000">
                <a:latin typeface="Arial" panose="020B0604020202020204" pitchFamily="34" charset="0"/>
                <a:cs typeface="Arial" panose="020B0604020202020204" pitchFamily="34" charset="0"/>
              </a:rPr>
              <a:t>t+1</a:t>
            </a:r>
            <a:r>
              <a:rPr lang="de-CH" sz="1400" b="1">
                <a:latin typeface="Arial" panose="020B0604020202020204" pitchFamily="34" charset="0"/>
                <a:cs typeface="Arial" panose="020B0604020202020204" pitchFamily="34" charset="0"/>
              </a:rPr>
              <a:t>)</a:t>
            </a:r>
            <a:endParaRPr lang="de-CH" sz="1400"/>
          </a:p>
        </p:txBody>
      </p:sp>
    </p:spTree>
    <p:extLst>
      <p:ext uri="{BB962C8B-B14F-4D97-AF65-F5344CB8AC3E}">
        <p14:creationId xmlns:p14="http://schemas.microsoft.com/office/powerpoint/2010/main" val="3298661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D51655-AE20-7CCC-0C5C-5926E98E9F88}"/>
              </a:ext>
            </a:extLst>
          </p:cNvPr>
          <p:cNvSpPr>
            <a:spLocks noGrp="1"/>
          </p:cNvSpPr>
          <p:nvPr>
            <p:ph type="title"/>
          </p:nvPr>
        </p:nvSpPr>
        <p:spPr/>
        <p:txBody>
          <a:bodyPr>
            <a:normAutofit/>
          </a:bodyPr>
          <a:lstStyle/>
          <a:p>
            <a:r>
              <a:rPr lang="de-DE" sz="3600"/>
              <a:t>Daten (PK)</a:t>
            </a:r>
            <a:r>
              <a:rPr lang="de-CH" sz="3600">
                <a:latin typeface="Arial"/>
                <a:cs typeface="Arial"/>
              </a:rPr>
              <a:t> </a:t>
            </a:r>
          </a:p>
        </p:txBody>
      </p:sp>
      <p:sp>
        <p:nvSpPr>
          <p:cNvPr id="3" name="Textplatzhalter 2">
            <a:extLst>
              <a:ext uri="{FF2B5EF4-FFF2-40B4-BE49-F238E27FC236}">
                <a16:creationId xmlns:a16="http://schemas.microsoft.com/office/drawing/2014/main" id="{248532DB-4DD0-BF2C-4ABF-3ABDC1010734}"/>
              </a:ext>
            </a:extLst>
          </p:cNvPr>
          <p:cNvSpPr>
            <a:spLocks noGrp="1"/>
          </p:cNvSpPr>
          <p:nvPr>
            <p:ph idx="1"/>
          </p:nvPr>
        </p:nvSpPr>
        <p:spPr/>
        <p:txBody>
          <a:bodyPr/>
          <a:lstStyle/>
          <a:p>
            <a:pPr marL="608965" indent="-456565"/>
            <a:r>
              <a:rPr lang="de-CH" sz="1600">
                <a:latin typeface="Arial"/>
                <a:cs typeface="Arial"/>
              </a:rPr>
              <a:t>Suche nicht zielführend</a:t>
            </a:r>
            <a:endParaRPr lang="en-US" sz="1600">
              <a:latin typeface="Arial"/>
              <a:cs typeface="Arial"/>
            </a:endParaRPr>
          </a:p>
          <a:p>
            <a:pPr marL="1218565" lvl="1" indent="-422910"/>
            <a:r>
              <a:rPr lang="de-CH" sz="1200">
                <a:latin typeface="Arial"/>
                <a:cs typeface="Arial"/>
                <a:hlinkClick r:id="rId2"/>
              </a:rPr>
              <a:t>Shopping</a:t>
            </a:r>
            <a:r>
              <a:rPr lang="de-CH" sz="1200">
                <a:latin typeface="Arial"/>
                <a:ea typeface="+mn-lt"/>
                <a:cs typeface="Arial"/>
                <a:hlinkClick r:id="rId2"/>
              </a:rPr>
              <a:t> Mall Paid Search Campaign Dataset</a:t>
            </a:r>
            <a:endParaRPr lang="de-CH" sz="1200">
              <a:latin typeface="Arial"/>
              <a:cs typeface="Arial"/>
            </a:endParaRPr>
          </a:p>
          <a:p>
            <a:pPr marL="1218565" lvl="1" indent="-422910"/>
            <a:r>
              <a:rPr lang="de-CH" sz="1200">
                <a:latin typeface="Arial"/>
                <a:ea typeface="+mn-lt"/>
                <a:cs typeface="Arial"/>
                <a:hlinkClick r:id="rId3"/>
              </a:rPr>
              <a:t>PPC Campaign Performance Data</a:t>
            </a:r>
            <a:br>
              <a:rPr lang="de-CH" sz="1200">
                <a:latin typeface="Arial"/>
                <a:ea typeface="+mn-lt"/>
                <a:cs typeface="Arial"/>
              </a:rPr>
            </a:br>
            <a:endParaRPr lang="de-CH" sz="1200">
              <a:latin typeface="Arial"/>
              <a:cs typeface="Arial"/>
            </a:endParaRPr>
          </a:p>
          <a:p>
            <a:pPr marL="1218565" lvl="1" indent="-422910"/>
            <a:endParaRPr lang="de-CH" sz="1600">
              <a:latin typeface="Arial"/>
              <a:cs typeface="Arial"/>
            </a:endParaRPr>
          </a:p>
          <a:p>
            <a:pPr marL="1218565" lvl="1" indent="-422910"/>
            <a:endParaRPr lang="de-CH" sz="1600">
              <a:latin typeface="Arial"/>
              <a:cs typeface="Arial"/>
            </a:endParaRPr>
          </a:p>
          <a:p>
            <a:pPr marL="608965" indent="-456565"/>
            <a:r>
              <a:rPr lang="de-CH" sz="1600">
                <a:latin typeface="Arial"/>
                <a:cs typeface="Arial"/>
              </a:rPr>
              <a:t>Generierung (mit ChatGPT)</a:t>
            </a:r>
          </a:p>
        </p:txBody>
      </p:sp>
      <p:pic>
        <p:nvPicPr>
          <p:cNvPr id="4" name="Picture 3">
            <a:extLst>
              <a:ext uri="{FF2B5EF4-FFF2-40B4-BE49-F238E27FC236}">
                <a16:creationId xmlns:a16="http://schemas.microsoft.com/office/drawing/2014/main" id="{360867EB-C4D1-6BA8-93AD-47492F8F58A3}"/>
              </a:ext>
            </a:extLst>
          </p:cNvPr>
          <p:cNvPicPr>
            <a:picLocks noChangeAspect="1"/>
          </p:cNvPicPr>
          <p:nvPr/>
        </p:nvPicPr>
        <p:blipFill>
          <a:blip r:embed="rId4"/>
          <a:stretch>
            <a:fillRect/>
          </a:stretch>
        </p:blipFill>
        <p:spPr>
          <a:xfrm>
            <a:off x="1111541" y="3214197"/>
            <a:ext cx="10668001" cy="1834762"/>
          </a:xfrm>
          <a:prstGeom prst="rect">
            <a:avLst/>
          </a:prstGeom>
        </p:spPr>
      </p:pic>
    </p:spTree>
    <p:extLst>
      <p:ext uri="{BB962C8B-B14F-4D97-AF65-F5344CB8AC3E}">
        <p14:creationId xmlns:p14="http://schemas.microsoft.com/office/powerpoint/2010/main" val="2414890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0A8E29-87AB-1316-E72A-18B1044C7217}"/>
              </a:ext>
            </a:extLst>
          </p:cNvPr>
          <p:cNvSpPr>
            <a:spLocks noGrp="1"/>
          </p:cNvSpPr>
          <p:nvPr>
            <p:ph type="title"/>
          </p:nvPr>
        </p:nvSpPr>
        <p:spPr/>
        <p:txBody>
          <a:bodyPr>
            <a:normAutofit/>
          </a:bodyPr>
          <a:lstStyle/>
          <a:p>
            <a:r>
              <a:rPr lang="de-DE"/>
              <a:t>Daten</a:t>
            </a:r>
          </a:p>
        </p:txBody>
      </p:sp>
      <p:pic>
        <p:nvPicPr>
          <p:cNvPr id="4" name="Grafik 3" descr="Ein Bild, das Text, Screenshot, Schrift, Zahl enthält.&#10;&#10;KI-generierte Inhalte können fehlerhaft sein.">
            <a:extLst>
              <a:ext uri="{FF2B5EF4-FFF2-40B4-BE49-F238E27FC236}">
                <a16:creationId xmlns:a16="http://schemas.microsoft.com/office/drawing/2014/main" id="{9DF21D78-97B0-1F01-DC0B-CEF19418EB96}"/>
              </a:ext>
            </a:extLst>
          </p:cNvPr>
          <p:cNvPicPr>
            <a:picLocks noChangeAspect="1"/>
          </p:cNvPicPr>
          <p:nvPr/>
        </p:nvPicPr>
        <p:blipFill>
          <a:blip r:embed="rId2"/>
          <a:stretch>
            <a:fillRect/>
          </a:stretch>
        </p:blipFill>
        <p:spPr>
          <a:xfrm>
            <a:off x="3286880" y="1477319"/>
            <a:ext cx="7067550" cy="5029200"/>
          </a:xfrm>
          <a:prstGeom prst="rect">
            <a:avLst/>
          </a:prstGeom>
        </p:spPr>
      </p:pic>
    </p:spTree>
    <p:extLst>
      <p:ext uri="{BB962C8B-B14F-4D97-AF65-F5344CB8AC3E}">
        <p14:creationId xmlns:p14="http://schemas.microsoft.com/office/powerpoint/2010/main" val="2870316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4559A-22C7-4F88-A9C0-2E01DF4538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328C9-3F25-633E-7F21-A0B8A7F20701}"/>
              </a:ext>
            </a:extLst>
          </p:cNvPr>
          <p:cNvSpPr>
            <a:spLocks noGrp="1"/>
          </p:cNvSpPr>
          <p:nvPr>
            <p:ph type="title"/>
          </p:nvPr>
        </p:nvSpPr>
        <p:spPr/>
        <p:txBody>
          <a:bodyPr>
            <a:normAutofit/>
          </a:bodyPr>
          <a:lstStyle/>
          <a:p>
            <a:r>
              <a:rPr lang="en-US"/>
              <a:t>Code –</a:t>
            </a:r>
            <a:r>
              <a:rPr lang="en-US" err="1"/>
              <a:t>Dateien</a:t>
            </a:r>
            <a:r>
              <a:rPr lang="en-US"/>
              <a:t> (RB)</a:t>
            </a:r>
          </a:p>
        </p:txBody>
      </p:sp>
      <p:sp>
        <p:nvSpPr>
          <p:cNvPr id="3" name="Text Placeholder 2">
            <a:extLst>
              <a:ext uri="{FF2B5EF4-FFF2-40B4-BE49-F238E27FC236}">
                <a16:creationId xmlns:a16="http://schemas.microsoft.com/office/drawing/2014/main" id="{DEA785AA-02CA-F116-A6EE-F78911654753}"/>
              </a:ext>
            </a:extLst>
          </p:cNvPr>
          <p:cNvSpPr>
            <a:spLocks noGrp="1"/>
          </p:cNvSpPr>
          <p:nvPr>
            <p:ph idx="1"/>
          </p:nvPr>
        </p:nvSpPr>
        <p:spPr>
          <a:xfrm>
            <a:off x="3185650" y="1691148"/>
            <a:ext cx="8747269" cy="4560181"/>
          </a:xfrm>
        </p:spPr>
        <p:txBody>
          <a:bodyPr>
            <a:normAutofit/>
          </a:bodyPr>
          <a:lstStyle/>
          <a:p>
            <a:pPr marL="449263" indent="-296863"/>
            <a:r>
              <a:rPr lang="en-US" sz="2400">
                <a:ea typeface="+mn-lt"/>
                <a:cs typeface="+mn-lt"/>
              </a:rPr>
              <a:t>digital_advertising.py - Deep Reinforcement Learning Module</a:t>
            </a:r>
          </a:p>
          <a:p>
            <a:pPr marL="449263" indent="-296863"/>
            <a:endParaRPr lang="en-US" sz="2400">
              <a:ea typeface="+mn-lt"/>
              <a:cs typeface="+mn-lt"/>
            </a:endParaRPr>
          </a:p>
          <a:p>
            <a:pPr marL="449263" indent="-296863"/>
            <a:r>
              <a:rPr lang="en-US" sz="2400">
                <a:ea typeface="+mn-lt"/>
                <a:cs typeface="+mn-lt"/>
              </a:rPr>
              <a:t>hyperparameter_tuning.py - Hyperparameter tuning </a:t>
            </a:r>
            <a:r>
              <a:rPr lang="en-US" sz="2400" err="1">
                <a:ea typeface="+mn-lt"/>
                <a:cs typeface="+mn-lt"/>
              </a:rPr>
              <a:t>mit</a:t>
            </a:r>
            <a:r>
              <a:rPr lang="en-US" sz="2400">
                <a:ea typeface="+mn-lt"/>
                <a:cs typeface="+mn-lt"/>
              </a:rPr>
              <a:t> </a:t>
            </a:r>
            <a:r>
              <a:rPr lang="en-US" sz="2400" err="1">
                <a:ea typeface="+mn-lt"/>
                <a:cs typeface="+mn-lt"/>
              </a:rPr>
              <a:t>Optuna</a:t>
            </a:r>
            <a:endParaRPr lang="en-US" sz="2400"/>
          </a:p>
          <a:p>
            <a:pPr marL="449263" indent="-296863"/>
            <a:endParaRPr lang="en-US" sz="2400">
              <a:ea typeface="+mn-lt"/>
              <a:cs typeface="+mn-lt"/>
            </a:endParaRPr>
          </a:p>
          <a:p>
            <a:pPr marL="449263" indent="-296863"/>
            <a:r>
              <a:rPr lang="en-US" sz="2400">
                <a:ea typeface="+mn-lt"/>
                <a:cs typeface="+mn-lt"/>
              </a:rPr>
              <a:t>visualize_ad_performance.py - </a:t>
            </a:r>
            <a:r>
              <a:rPr lang="en-US" sz="2400" err="1">
                <a:ea typeface="+mn-lt"/>
                <a:cs typeface="+mn-lt"/>
              </a:rPr>
              <a:t>Leistungsvisualisierung</a:t>
            </a:r>
            <a:endParaRPr lang="en-US" sz="2400">
              <a:ea typeface="+mn-lt"/>
              <a:cs typeface="+mn-lt"/>
            </a:endParaRPr>
          </a:p>
          <a:p>
            <a:pPr marL="449263" indent="-296863"/>
            <a:endParaRPr lang="en-US" sz="2400">
              <a:ea typeface="+mn-lt"/>
              <a:cs typeface="+mn-lt"/>
            </a:endParaRPr>
          </a:p>
          <a:p>
            <a:pPr marL="449263" indent="-296863"/>
            <a:r>
              <a:rPr lang="en-US" sz="2400">
                <a:ea typeface="+mn-lt"/>
                <a:cs typeface="+mn-lt"/>
              </a:rPr>
              <a:t>tensorboard-analyzer.py - </a:t>
            </a:r>
            <a:r>
              <a:rPr lang="en-US" sz="2400" err="1">
                <a:ea typeface="+mn-lt"/>
                <a:cs typeface="+mn-lt"/>
              </a:rPr>
              <a:t>Trainingsanalyse</a:t>
            </a:r>
            <a:endParaRPr lang="en-US" sz="2400">
              <a:ea typeface="+mn-lt"/>
              <a:cs typeface="+mn-lt"/>
            </a:endParaRPr>
          </a:p>
          <a:p>
            <a:pPr marL="449263" indent="-296863"/>
            <a:endParaRPr lang="en-US" sz="2400">
              <a:ea typeface="+mn-lt"/>
              <a:cs typeface="+mn-lt"/>
            </a:endParaRPr>
          </a:p>
          <a:p>
            <a:pPr marL="449263" indent="-296863"/>
            <a:r>
              <a:rPr lang="en-US" sz="2400">
                <a:ea typeface="+mn-lt"/>
                <a:cs typeface="+mn-lt"/>
              </a:rPr>
              <a:t>analyze_raw_data.py - </a:t>
            </a:r>
            <a:r>
              <a:rPr lang="en-US" sz="2400" err="1">
                <a:ea typeface="+mn-lt"/>
                <a:cs typeface="+mn-lt"/>
              </a:rPr>
              <a:t>Interaktiver</a:t>
            </a:r>
            <a:r>
              <a:rPr lang="en-US" sz="2400">
                <a:ea typeface="+mn-lt"/>
                <a:cs typeface="+mn-lt"/>
              </a:rPr>
              <a:t> </a:t>
            </a:r>
            <a:r>
              <a:rPr lang="en-US" sz="2400" err="1">
                <a:ea typeface="+mn-lt"/>
                <a:cs typeface="+mn-lt"/>
              </a:rPr>
              <a:t>Rohdatenexplorer</a:t>
            </a:r>
            <a:endParaRPr lang="en-US" sz="2400"/>
          </a:p>
          <a:p>
            <a:pPr marL="449263" lvl="1" indent="-296863">
              <a:buSzPts val="1800"/>
            </a:pPr>
            <a:endParaRPr lang="en-US" sz="2400"/>
          </a:p>
        </p:txBody>
      </p:sp>
    </p:spTree>
    <p:extLst>
      <p:ext uri="{BB962C8B-B14F-4D97-AF65-F5344CB8AC3E}">
        <p14:creationId xmlns:p14="http://schemas.microsoft.com/office/powerpoint/2010/main" val="4158142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1D06F-FC71-0BFD-0625-B0F2BAC1583E}"/>
              </a:ext>
            </a:extLst>
          </p:cNvPr>
          <p:cNvSpPr>
            <a:spLocks noGrp="1"/>
          </p:cNvSpPr>
          <p:nvPr>
            <p:ph type="title"/>
          </p:nvPr>
        </p:nvSpPr>
        <p:spPr/>
        <p:txBody>
          <a:bodyPr>
            <a:normAutofit/>
          </a:bodyPr>
          <a:lstStyle/>
          <a:p>
            <a:r>
              <a:rPr lang="en-US" sz="4400"/>
              <a:t>Code – digital_advertising.py</a:t>
            </a:r>
          </a:p>
        </p:txBody>
      </p:sp>
      <p:sp>
        <p:nvSpPr>
          <p:cNvPr id="3" name="Text Placeholder 2">
            <a:extLst>
              <a:ext uri="{FF2B5EF4-FFF2-40B4-BE49-F238E27FC236}">
                <a16:creationId xmlns:a16="http://schemas.microsoft.com/office/drawing/2014/main" id="{156BB066-CA3F-BCB3-A4B6-4A016DA72F20}"/>
              </a:ext>
            </a:extLst>
          </p:cNvPr>
          <p:cNvSpPr>
            <a:spLocks noGrp="1"/>
          </p:cNvSpPr>
          <p:nvPr>
            <p:ph idx="1"/>
          </p:nvPr>
        </p:nvSpPr>
        <p:spPr/>
        <p:txBody>
          <a:bodyPr vert="horz" lIns="91440" tIns="45720" rIns="91440" bIns="45720" rtlCol="0" anchor="t">
            <a:normAutofit lnSpcReduction="10000"/>
          </a:bodyPr>
          <a:lstStyle/>
          <a:p>
            <a:pPr marL="608965" indent="-456565"/>
            <a:r>
              <a:rPr lang="en-US" sz="2400"/>
              <a:t>Daten laden und in Training und Test </a:t>
            </a:r>
            <a:r>
              <a:rPr lang="en-US" sz="2400" err="1"/>
              <a:t>aufteilen</a:t>
            </a:r>
            <a:endParaRPr lang="en-US"/>
          </a:p>
          <a:p>
            <a:pPr marL="608965" indent="-456565"/>
            <a:r>
              <a:rPr lang="en-US" sz="2400"/>
              <a:t>Custom Environment </a:t>
            </a:r>
            <a:r>
              <a:rPr lang="en-US" sz="2400" err="1"/>
              <a:t>erstellen</a:t>
            </a:r>
            <a:endParaRPr lang="en-US" sz="3700">
              <a:ea typeface="Calibri"/>
              <a:cs typeface="Calibri"/>
            </a:endParaRPr>
          </a:p>
          <a:p>
            <a:pPr marL="1218565" lvl="1" indent="-422910"/>
            <a:r>
              <a:rPr lang="en-US" sz="2400"/>
              <a:t>specs</a:t>
            </a:r>
            <a:endParaRPr lang="en-US" sz="2400">
              <a:ea typeface="Calibri"/>
              <a:cs typeface="Calibri"/>
            </a:endParaRPr>
          </a:p>
          <a:p>
            <a:pPr marL="1218565" lvl="1" indent="-422910"/>
            <a:r>
              <a:rPr lang="en-US" sz="2400"/>
              <a:t>_reset</a:t>
            </a:r>
            <a:endParaRPr lang="en-US" sz="2400">
              <a:ea typeface="Calibri"/>
              <a:cs typeface="Calibri"/>
            </a:endParaRPr>
          </a:p>
          <a:p>
            <a:pPr marL="1218565" lvl="1" indent="-422910"/>
            <a:r>
              <a:rPr lang="en-US" sz="2400"/>
              <a:t>_step</a:t>
            </a:r>
            <a:endParaRPr lang="en-US" sz="2400">
              <a:ea typeface="Calibri"/>
              <a:cs typeface="Calibri"/>
            </a:endParaRPr>
          </a:p>
          <a:p>
            <a:pPr marL="1218565" lvl="1" indent="-422910"/>
            <a:r>
              <a:rPr lang="en-US" sz="2400"/>
              <a:t>_</a:t>
            </a:r>
            <a:r>
              <a:rPr lang="en-US" sz="2400" err="1"/>
              <a:t>compute_reward</a:t>
            </a:r>
            <a:endParaRPr lang="en-US" sz="2400"/>
          </a:p>
          <a:p>
            <a:pPr marL="608965" indent="-456565">
              <a:buSzPts val="1400"/>
            </a:pPr>
            <a:r>
              <a:rPr lang="en-US" sz="2400"/>
              <a:t>Policy </a:t>
            </a:r>
            <a:r>
              <a:rPr lang="en-US" sz="2400" err="1"/>
              <a:t>erstellen</a:t>
            </a:r>
            <a:endParaRPr lang="en-US" sz="2400">
              <a:ea typeface="Calibri"/>
              <a:cs typeface="Calibri"/>
            </a:endParaRPr>
          </a:p>
          <a:p>
            <a:pPr marL="608965" indent="-456565"/>
            <a:r>
              <a:rPr lang="en-US" sz="2400" err="1"/>
              <a:t>Trainingsloop</a:t>
            </a:r>
            <a:r>
              <a:rPr lang="en-US" sz="2400"/>
              <a:t> </a:t>
            </a:r>
            <a:r>
              <a:rPr lang="en-US" sz="2400" err="1"/>
              <a:t>mit</a:t>
            </a:r>
            <a:r>
              <a:rPr lang="en-US" sz="2400"/>
              <a:t> </a:t>
            </a:r>
            <a:r>
              <a:rPr lang="en-US" sz="2400" err="1"/>
              <a:t>integrierter</a:t>
            </a:r>
            <a:r>
              <a:rPr lang="en-US" sz="2400"/>
              <a:t> </a:t>
            </a:r>
            <a:r>
              <a:rPr lang="en-US" sz="2400" err="1"/>
              <a:t>Verifikation</a:t>
            </a:r>
            <a:r>
              <a:rPr lang="en-US" sz="2400"/>
              <a:t> </a:t>
            </a:r>
            <a:r>
              <a:rPr lang="en-US" sz="2400" err="1"/>
              <a:t>mit</a:t>
            </a:r>
            <a:r>
              <a:rPr lang="en-US" sz="2400"/>
              <a:t> Test und </a:t>
            </a:r>
            <a:r>
              <a:rPr lang="en-US" sz="2400" err="1"/>
              <a:t>speichern</a:t>
            </a:r>
            <a:r>
              <a:rPr lang="en-US" sz="2400"/>
              <a:t> des </a:t>
            </a:r>
            <a:r>
              <a:rPr lang="en-US" sz="2400" err="1"/>
              <a:t>besten</a:t>
            </a:r>
            <a:r>
              <a:rPr lang="en-US" sz="2400"/>
              <a:t> Models</a:t>
            </a:r>
          </a:p>
          <a:p>
            <a:pPr marL="608965" indent="-456565"/>
            <a:r>
              <a:rPr lang="en-US" sz="2400" err="1"/>
              <a:t>Vorhersagen</a:t>
            </a:r>
            <a:r>
              <a:rPr lang="en-US" sz="2400"/>
              <a:t> (Inference)</a:t>
            </a:r>
            <a:endParaRPr lang="en-US" sz="2400">
              <a:ea typeface="Calibri"/>
              <a:cs typeface="Calibri"/>
            </a:endParaRPr>
          </a:p>
          <a:p>
            <a:pPr marL="608965" indent="-456565"/>
            <a:r>
              <a:rPr lang="en-US" sz="2400" err="1"/>
              <a:t>Speichern</a:t>
            </a:r>
            <a:r>
              <a:rPr lang="en-US" sz="2400"/>
              <a:t> der </a:t>
            </a:r>
            <a:r>
              <a:rPr lang="en-US" sz="2400" err="1"/>
              <a:t>Werte</a:t>
            </a:r>
            <a:r>
              <a:rPr lang="en-US" sz="2400"/>
              <a:t> in </a:t>
            </a:r>
            <a:r>
              <a:rPr lang="en-US" sz="2400" err="1"/>
              <a:t>Tensorboard</a:t>
            </a:r>
          </a:p>
          <a:p>
            <a:pPr marL="608965" indent="-456565"/>
            <a:endParaRPr lang="en-US" sz="2400"/>
          </a:p>
          <a:p>
            <a:pPr marL="1218565" lvl="1" indent="-422910"/>
            <a:endParaRPr lang="en-US" sz="2400"/>
          </a:p>
          <a:p>
            <a:pPr marL="1218565" lvl="1" indent="-422910">
              <a:buSzPts val="1800"/>
            </a:pPr>
            <a:endParaRPr lang="en-US" sz="2400"/>
          </a:p>
        </p:txBody>
      </p:sp>
    </p:spTree>
    <p:extLst>
      <p:ext uri="{BB962C8B-B14F-4D97-AF65-F5344CB8AC3E}">
        <p14:creationId xmlns:p14="http://schemas.microsoft.com/office/powerpoint/2010/main" val="9540173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24</Slides>
  <Notes>8</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Digital Advertising</vt:lpstr>
      <vt:lpstr>Agenda</vt:lpstr>
      <vt:lpstr>Einführung – Business Case (MAC)</vt:lpstr>
      <vt:lpstr>Optimizing is all we need</vt:lpstr>
      <vt:lpstr>PowerPoint Presentation</vt:lpstr>
      <vt:lpstr>Daten (PK) </vt:lpstr>
      <vt:lpstr>Daten</vt:lpstr>
      <vt:lpstr>Code –Dateien (RB)</vt:lpstr>
      <vt:lpstr>Code – digital_advertising.py</vt:lpstr>
      <vt:lpstr>Code   Custom Environment Specs</vt:lpstr>
      <vt:lpstr>Code  Custom Environment - _step</vt:lpstr>
      <vt:lpstr>Code Custom Environment – _step</vt:lpstr>
      <vt:lpstr>Code – Custom Environment  _compute_reward</vt:lpstr>
      <vt:lpstr>Code Policy</vt:lpstr>
      <vt:lpstr>Code Training Loop</vt:lpstr>
      <vt:lpstr>Optuna</vt:lpstr>
      <vt:lpstr>Tensorboard</vt:lpstr>
      <vt:lpstr>Data analysis (EO)</vt:lpstr>
      <vt:lpstr>Cash Management  Overview</vt:lpstr>
      <vt:lpstr>Comparison:  Our data vs "Ilja simple data"</vt:lpstr>
      <vt:lpstr>Comparison:  Our data vs "Ilja simple data"</vt:lpstr>
      <vt:lpstr>Which keywords  to invest in?</vt:lpstr>
      <vt:lpstr>Lessons Learned / Herausforderungen (MAC)</vt:lpstr>
      <vt:lpstr>GitHub- / Colab-Link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mac Christ</dc:creator>
  <cp:revision>4</cp:revision>
  <dcterms:created xsi:type="dcterms:W3CDTF">2025-03-07T09:30:31Z</dcterms:created>
  <dcterms:modified xsi:type="dcterms:W3CDTF">2025-03-18T08:21:07Z</dcterms:modified>
</cp:coreProperties>
</file>